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Audiowide"/>
      <p:regular r:id="rId40"/>
    </p:embeddedFont>
    <p:embeddedFont>
      <p:font typeface="Karla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8" name="Edgar Abasov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C46E2D-8488-4373-A510-152F06D65445}">
  <a:tblStyle styleId="{89C46E2D-8488-4373-A510-152F06D654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udiowide-regular.fntdata"/><Relationship Id="rId20" Type="http://schemas.openxmlformats.org/officeDocument/2006/relationships/slide" Target="slides/slide13.xml"/><Relationship Id="rId42" Type="http://schemas.openxmlformats.org/officeDocument/2006/relationships/font" Target="fonts/Karla-bold.fntdata"/><Relationship Id="rId41" Type="http://schemas.openxmlformats.org/officeDocument/2006/relationships/font" Target="fonts/Karla-regular.fntdata"/><Relationship Id="rId22" Type="http://schemas.openxmlformats.org/officeDocument/2006/relationships/slide" Target="slides/slide15.xml"/><Relationship Id="rId44" Type="http://schemas.openxmlformats.org/officeDocument/2006/relationships/font" Target="fonts/Karla-boldItalic.fntdata"/><Relationship Id="rId21" Type="http://schemas.openxmlformats.org/officeDocument/2006/relationships/slide" Target="slides/slide14.xml"/><Relationship Id="rId43" Type="http://schemas.openxmlformats.org/officeDocument/2006/relationships/font" Target="fonts/Karla-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6-27T17:14:41.769">
    <p:pos x="4752" y="2519"/>
    <p:text>კოდური იმპლემენტაციის მნიშვნელობის ახსნა ძირითადი მეთოდოლოგია და AI საზოგადოებაში მიღებული პრაქტიკა</p:text>
  </p:cm>
  <p:cm authorId="0" idx="2" dt="2023-06-27T16:00:20.164">
    <p:pos x="2246" y="485"/>
    <p:text>ChatGPT,Bard,სხვადასხვა NLP და reinforcement დავალებები</p:text>
  </p:cm>
  <p:cm authorId="0" idx="3" dt="2023-06-27T15:59:00.719">
    <p:pos x="73" y="1136"/>
    <p:text>New Horizon ტრენინგი Azure ღრუბლოვანი გარემოში და AI
Speech recognition პროექტი ხმის დეტექცია</p:text>
  </p:cm>
  <p:cm authorId="0" idx="4" dt="2023-06-27T15:59:00.719">
    <p:pos x="73" y="1136"/>
    <p:text>ინტერესი მანქანურ სწავლების ირგვლივ და ბევრი გავლილი ონლაინ კურსი</p:text>
  </p:cm>
  <p:cm authorId="0" idx="5" dt="2023-06-27T15:55:08.725">
    <p:pos x="4377" y="1031"/>
    <p:text>სწრაფად ვითარდება დარგი საჭიროა მეტი კვალიფიციური კადრი. ეს არის როგორც პერსონალური ასევე ლოკალური გამოწვევა</p:text>
  </p:cm>
  <p:cm authorId="0" idx="6" dt="2023-06-27T15:55:08.725">
    <p:pos x="4377" y="1031"/>
    <p:text>ბევრი მონაცემი, სწრაფი გამოთვლები, თანხის დაზოგვა</p:text>
  </p:cm>
  <p:cm authorId="0" idx="7" dt="2023-06-27T17:13:06.629">
    <p:pos x="24" y="2318"/>
    <p:text>დაინტერესებული საზოგადოებისათვის უმთავრესი კონცეფციისა და გამოყენების ახსნა ასევე ბიბლიოთეკებისა და ინსტრუმენტების ხსენება</p:text>
  </p:cm>
  <p:cm authorId="0" idx="8" dt="2023-06-27T17:29:05.053">
    <p:pos x="24" y="2418"/>
    <p:text>სწორედ ნეირონულმა ქსელებმა გაარღვიეს წარმატება მთელ AI ინდუსტრიაში!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57ff688c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557ff688c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24aaebb4d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24aaebb4d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55b385e98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55b385e98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dd26cc8a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dd26cc8a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557ff688c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557ff688c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cc9050bdf8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cc9050bdf8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e0a8b09948_0_1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e0a8b09948_0_1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557ff688c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557ff688c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ea1d9433b_0_1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1ea1d9433b_0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55b385e983_4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55b385e983_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55b385e983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55b385e983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1caab1d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1caab1d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55b385e983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55b385e983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557ff688c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557ff688c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cc9050bdf8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cc9050bdf8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55b385e98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255b385e98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55b385e983_4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55b385e983_4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55b385e983_4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255b385e983_4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55b385e983_4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55b385e983_4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55b385e983_4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255b385e983_4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55b385e983_4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55b385e983_4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557ff688c7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557ff688c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dd26cc8a4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dd26cc8a4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e0a8b09948_0_1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e0a8b09948_0_1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55b385e983_4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255b385e983_4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55b385e983_4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55b385e983_4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420fcadb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2420fcadb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557ff688c7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557ff688c7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55b385e983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55b385e983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557ff688c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557ff688c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ed1af464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ed1af464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dffe5a3af5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dffe5a3af5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1050" y="-447675"/>
            <a:ext cx="5892301" cy="3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261050" y="1962150"/>
            <a:ext cx="5892301" cy="3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1"/>
          <p:cNvSpPr txBox="1"/>
          <p:nvPr>
            <p:ph hasCustomPrompt="1" type="title"/>
          </p:nvPr>
        </p:nvSpPr>
        <p:spPr>
          <a:xfrm rot="186">
            <a:off x="977225" y="1686338"/>
            <a:ext cx="5538000" cy="123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1"/>
          <p:cNvSpPr txBox="1"/>
          <p:nvPr>
            <p:ph idx="1" type="subTitle"/>
          </p:nvPr>
        </p:nvSpPr>
        <p:spPr>
          <a:xfrm>
            <a:off x="977225" y="2821638"/>
            <a:ext cx="55380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93" name="Google Shape;93;p11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6015032">
            <a:off x="3802652" y="445901"/>
            <a:ext cx="7113000" cy="44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1"/>
          <p:cNvPicPr preferRelativeResize="0"/>
          <p:nvPr/>
        </p:nvPicPr>
        <p:blipFill rotWithShape="1">
          <a:blip r:embed="rId3">
            <a:alphaModFix amt="75000"/>
          </a:blip>
          <a:srcRect b="0" l="-60" r="0" t="537"/>
          <a:stretch/>
        </p:blipFill>
        <p:spPr>
          <a:xfrm rot="-5399997">
            <a:off x="-1590800" y="1404054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 txBox="1"/>
          <p:nvPr>
            <p:ph type="title"/>
          </p:nvPr>
        </p:nvSpPr>
        <p:spPr>
          <a:xfrm>
            <a:off x="713224" y="1835250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713224" y="22693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2" type="title"/>
          </p:nvPr>
        </p:nvSpPr>
        <p:spPr>
          <a:xfrm>
            <a:off x="713224" y="3680488"/>
            <a:ext cx="2305500" cy="527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" name="Google Shape;104;p13"/>
          <p:cNvSpPr txBox="1"/>
          <p:nvPr>
            <p:ph idx="3" type="subTitle"/>
          </p:nvPr>
        </p:nvSpPr>
        <p:spPr>
          <a:xfrm>
            <a:off x="713224" y="4114613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4" type="title"/>
          </p:nvPr>
        </p:nvSpPr>
        <p:spPr>
          <a:xfrm>
            <a:off x="3419251" y="3680488"/>
            <a:ext cx="2305500" cy="527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" name="Google Shape;106;p13"/>
          <p:cNvSpPr txBox="1"/>
          <p:nvPr>
            <p:ph idx="5" type="subTitle"/>
          </p:nvPr>
        </p:nvSpPr>
        <p:spPr>
          <a:xfrm>
            <a:off x="3419251" y="4114613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6" type="title"/>
          </p:nvPr>
        </p:nvSpPr>
        <p:spPr>
          <a:xfrm>
            <a:off x="3419251" y="1835250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8" name="Google Shape;108;p13"/>
          <p:cNvSpPr txBox="1"/>
          <p:nvPr>
            <p:ph idx="7" type="subTitle"/>
          </p:nvPr>
        </p:nvSpPr>
        <p:spPr>
          <a:xfrm>
            <a:off x="3419251" y="22693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hasCustomPrompt="1" idx="8" type="title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hasCustomPrompt="1" idx="9" type="title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hasCustomPrompt="1" idx="13" type="title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hasCustomPrompt="1" idx="14" type="title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/>
          <p:nvPr>
            <p:ph idx="15" type="title"/>
          </p:nvPr>
        </p:nvSpPr>
        <p:spPr>
          <a:xfrm>
            <a:off x="6125276" y="3680488"/>
            <a:ext cx="2305500" cy="527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4" name="Google Shape;114;p13"/>
          <p:cNvSpPr txBox="1"/>
          <p:nvPr>
            <p:ph idx="16" type="subTitle"/>
          </p:nvPr>
        </p:nvSpPr>
        <p:spPr>
          <a:xfrm>
            <a:off x="6125276" y="4114613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17" type="title"/>
          </p:nvPr>
        </p:nvSpPr>
        <p:spPr>
          <a:xfrm>
            <a:off x="6125276" y="1835250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6" name="Google Shape;116;p13"/>
          <p:cNvSpPr txBox="1"/>
          <p:nvPr>
            <p:ph idx="18" type="subTitle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hasCustomPrompt="1" idx="19" type="title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/>
          <p:nvPr>
            <p:ph hasCustomPrompt="1" idx="20" type="title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119" name="Google Shape;119;p1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5400000">
            <a:off x="-1377750" y="2269750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5400000">
            <a:off x="5366340" y="829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3"/>
          <p:cNvSpPr txBox="1"/>
          <p:nvPr>
            <p:ph idx="21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4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4"/>
          <p:cNvSpPr txBox="1"/>
          <p:nvPr>
            <p:ph type="title"/>
          </p:nvPr>
        </p:nvSpPr>
        <p:spPr>
          <a:xfrm>
            <a:off x="1486024" y="3068248"/>
            <a:ext cx="61722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4"/>
          <p:cNvSpPr txBox="1"/>
          <p:nvPr>
            <p:ph idx="1" type="subTitle"/>
          </p:nvPr>
        </p:nvSpPr>
        <p:spPr>
          <a:xfrm>
            <a:off x="1485800" y="1628863"/>
            <a:ext cx="6172200" cy="1498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29" name="Google Shape;129;p14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-1436100" y="-758750"/>
            <a:ext cx="6816174" cy="422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/>
          <p:cNvPicPr preferRelativeResize="0"/>
          <p:nvPr/>
        </p:nvPicPr>
        <p:blipFill rotWithShape="1">
          <a:blip r:embed="rId3">
            <a:alphaModFix amt="75000"/>
          </a:blip>
          <a:srcRect b="0" l="-60" r="0" t="537"/>
          <a:stretch/>
        </p:blipFill>
        <p:spPr>
          <a:xfrm rot="-10799997">
            <a:off x="4648077" y="187642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5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5"/>
          <p:cNvSpPr txBox="1"/>
          <p:nvPr>
            <p:ph type="title"/>
          </p:nvPr>
        </p:nvSpPr>
        <p:spPr>
          <a:xfrm>
            <a:off x="964750" y="1536350"/>
            <a:ext cx="2947500" cy="55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15"/>
          <p:cNvSpPr txBox="1"/>
          <p:nvPr>
            <p:ph idx="1" type="subTitle"/>
          </p:nvPr>
        </p:nvSpPr>
        <p:spPr>
          <a:xfrm rot="350">
            <a:off x="964550" y="2381675"/>
            <a:ext cx="2947500" cy="1404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3">
            <a:alphaModFix amt="75000"/>
          </a:blip>
          <a:srcRect b="0" l="20571" r="0" t="8875"/>
          <a:stretch/>
        </p:blipFill>
        <p:spPr>
          <a:xfrm rot="10800000">
            <a:off x="4713096" y="1967777"/>
            <a:ext cx="4497577" cy="31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3">
            <a:alphaModFix amt="75000"/>
          </a:blip>
          <a:srcRect b="0" l="20886" r="0" t="8231"/>
          <a:stretch/>
        </p:blipFill>
        <p:spPr>
          <a:xfrm rot="4">
            <a:off x="-66675" y="-190497"/>
            <a:ext cx="4563850" cy="3277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 txBox="1"/>
          <p:nvPr>
            <p:ph idx="1" type="body"/>
          </p:nvPr>
        </p:nvSpPr>
        <p:spPr>
          <a:xfrm>
            <a:off x="720000" y="1456400"/>
            <a:ext cx="7704000" cy="25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b="1"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16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5400000">
            <a:off x="5369415" y="-442041"/>
            <a:ext cx="5662423" cy="35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3">
            <a:alphaModFix amt="75000"/>
          </a:blip>
          <a:srcRect b="0" l="-60" r="0" t="537"/>
          <a:stretch/>
        </p:blipFill>
        <p:spPr>
          <a:xfrm rot="-5399997">
            <a:off x="-1828923" y="178117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713225" y="1475125"/>
            <a:ext cx="7717500" cy="31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5" name="Google Shape;155;p17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6" name="Google Shape;156;p17"/>
          <p:cNvPicPr preferRelativeResize="0"/>
          <p:nvPr/>
        </p:nvPicPr>
        <p:blipFill rotWithShape="1">
          <a:blip r:embed="rId3">
            <a:alphaModFix amt="75000"/>
          </a:blip>
          <a:srcRect b="73705" l="-60" r="0" t="535"/>
          <a:stretch/>
        </p:blipFill>
        <p:spPr>
          <a:xfrm rot="5400003">
            <a:off x="-2495438" y="2110890"/>
            <a:ext cx="5461376" cy="87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3">
            <a:alphaModFix amt="75000"/>
          </a:blip>
          <a:srcRect b="73705" l="-60" r="0" t="535"/>
          <a:stretch/>
        </p:blipFill>
        <p:spPr>
          <a:xfrm rot="-5399997">
            <a:off x="6178013" y="2110891"/>
            <a:ext cx="5461376" cy="87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 txBox="1"/>
          <p:nvPr>
            <p:ph type="title"/>
          </p:nvPr>
        </p:nvSpPr>
        <p:spPr>
          <a:xfrm rot="-1114">
            <a:off x="726775" y="2183450"/>
            <a:ext cx="2778300" cy="8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2" name="Google Shape;162;p18"/>
          <p:cNvSpPr txBox="1"/>
          <p:nvPr>
            <p:ph idx="1" type="subTitle"/>
          </p:nvPr>
        </p:nvSpPr>
        <p:spPr>
          <a:xfrm rot="371">
            <a:off x="726775" y="2991552"/>
            <a:ext cx="27783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8"/>
          <p:cNvSpPr txBox="1"/>
          <p:nvPr>
            <p:ph idx="2" type="title"/>
          </p:nvPr>
        </p:nvSpPr>
        <p:spPr>
          <a:xfrm>
            <a:off x="3189587" y="3304275"/>
            <a:ext cx="27783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4" name="Google Shape;164;p18"/>
          <p:cNvSpPr txBox="1"/>
          <p:nvPr>
            <p:ph idx="3" type="subTitle"/>
          </p:nvPr>
        </p:nvSpPr>
        <p:spPr>
          <a:xfrm>
            <a:off x="3189587" y="4114925"/>
            <a:ext cx="27783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8"/>
          <p:cNvSpPr txBox="1"/>
          <p:nvPr>
            <p:ph idx="4" type="title"/>
          </p:nvPr>
        </p:nvSpPr>
        <p:spPr>
          <a:xfrm>
            <a:off x="5652399" y="2182150"/>
            <a:ext cx="27783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6" name="Google Shape;166;p18"/>
          <p:cNvSpPr txBox="1"/>
          <p:nvPr>
            <p:ph idx="5" type="subTitle"/>
          </p:nvPr>
        </p:nvSpPr>
        <p:spPr>
          <a:xfrm>
            <a:off x="5652399" y="2991875"/>
            <a:ext cx="27783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 amt="75000"/>
          </a:blip>
          <a:srcRect b="0" l="16597" r="0" t="23395"/>
          <a:stretch/>
        </p:blipFill>
        <p:spPr>
          <a:xfrm rot="-5400000">
            <a:off x="-1349762" y="941737"/>
            <a:ext cx="5684874" cy="323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3">
            <a:alphaModFix amt="75000"/>
          </a:blip>
          <a:srcRect b="0" l="23059" r="0" t="16268"/>
          <a:stretch/>
        </p:blipFill>
        <p:spPr>
          <a:xfrm rot="5400004">
            <a:off x="5600637" y="400113"/>
            <a:ext cx="4438774" cy="299084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>
            <p:ph idx="6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 txBox="1"/>
          <p:nvPr>
            <p:ph type="title"/>
          </p:nvPr>
        </p:nvSpPr>
        <p:spPr>
          <a:xfrm>
            <a:off x="1600200" y="1345325"/>
            <a:ext cx="5943600" cy="3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" name="Google Shape;178;p19"/>
          <p:cNvSpPr txBox="1"/>
          <p:nvPr>
            <p:ph idx="1" type="subTitle"/>
          </p:nvPr>
        </p:nvSpPr>
        <p:spPr>
          <a:xfrm>
            <a:off x="1600200" y="1576824"/>
            <a:ext cx="5943600" cy="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9"/>
          <p:cNvSpPr txBox="1"/>
          <p:nvPr>
            <p:ph idx="2" type="title"/>
          </p:nvPr>
        </p:nvSpPr>
        <p:spPr>
          <a:xfrm>
            <a:off x="1600200" y="2491787"/>
            <a:ext cx="5943600" cy="3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0" name="Google Shape;180;p19"/>
          <p:cNvSpPr txBox="1"/>
          <p:nvPr>
            <p:ph idx="3" type="subTitle"/>
          </p:nvPr>
        </p:nvSpPr>
        <p:spPr>
          <a:xfrm>
            <a:off x="1600200" y="2721226"/>
            <a:ext cx="59436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9"/>
          <p:cNvSpPr txBox="1"/>
          <p:nvPr>
            <p:ph idx="4" type="title"/>
          </p:nvPr>
        </p:nvSpPr>
        <p:spPr>
          <a:xfrm>
            <a:off x="1593425" y="3636142"/>
            <a:ext cx="5943600" cy="3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" name="Google Shape;182;p19"/>
          <p:cNvSpPr txBox="1"/>
          <p:nvPr>
            <p:ph idx="5" type="subTitle"/>
          </p:nvPr>
        </p:nvSpPr>
        <p:spPr>
          <a:xfrm>
            <a:off x="1593425" y="3867801"/>
            <a:ext cx="5943600" cy="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3" name="Google Shape;183;p19"/>
          <p:cNvPicPr preferRelativeResize="0"/>
          <p:nvPr/>
        </p:nvPicPr>
        <p:blipFill rotWithShape="1">
          <a:blip r:embed="rId3">
            <a:alphaModFix amt="75000"/>
          </a:blip>
          <a:srcRect b="66797" l="-60" r="0" t="535"/>
          <a:stretch/>
        </p:blipFill>
        <p:spPr>
          <a:xfrm rot="-5399997">
            <a:off x="5922077" y="1921653"/>
            <a:ext cx="5772273" cy="116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 amt="75000"/>
          </a:blip>
          <a:srcRect b="66797" l="-60" r="0" t="535"/>
          <a:stretch/>
        </p:blipFill>
        <p:spPr>
          <a:xfrm rot="5400003">
            <a:off x="-2553948" y="1988316"/>
            <a:ext cx="5772273" cy="116687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/>
          <p:nvPr>
            <p:ph idx="6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_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 txBox="1"/>
          <p:nvPr>
            <p:ph idx="1" type="subTitle"/>
          </p:nvPr>
        </p:nvSpPr>
        <p:spPr>
          <a:xfrm>
            <a:off x="2109048" y="1553404"/>
            <a:ext cx="2315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192" name="Google Shape;192;p20"/>
          <p:cNvSpPr txBox="1"/>
          <p:nvPr>
            <p:ph idx="2" type="subTitle"/>
          </p:nvPr>
        </p:nvSpPr>
        <p:spPr>
          <a:xfrm>
            <a:off x="2109047" y="1915655"/>
            <a:ext cx="23154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p20"/>
          <p:cNvSpPr txBox="1"/>
          <p:nvPr>
            <p:ph idx="3" type="subTitle"/>
          </p:nvPr>
        </p:nvSpPr>
        <p:spPr>
          <a:xfrm>
            <a:off x="4708749" y="1553404"/>
            <a:ext cx="2326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194" name="Google Shape;194;p20"/>
          <p:cNvSpPr txBox="1"/>
          <p:nvPr>
            <p:ph idx="4" type="subTitle"/>
          </p:nvPr>
        </p:nvSpPr>
        <p:spPr>
          <a:xfrm>
            <a:off x="4708753" y="1915655"/>
            <a:ext cx="23262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20"/>
          <p:cNvSpPr txBox="1"/>
          <p:nvPr>
            <p:ph idx="5" type="subTitle"/>
          </p:nvPr>
        </p:nvSpPr>
        <p:spPr>
          <a:xfrm>
            <a:off x="2109048" y="3102807"/>
            <a:ext cx="23133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196" name="Google Shape;196;p20"/>
          <p:cNvSpPr txBox="1"/>
          <p:nvPr>
            <p:ph idx="6" type="subTitle"/>
          </p:nvPr>
        </p:nvSpPr>
        <p:spPr>
          <a:xfrm>
            <a:off x="2109047" y="3462836"/>
            <a:ext cx="23133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20"/>
          <p:cNvSpPr txBox="1"/>
          <p:nvPr>
            <p:ph idx="7" type="subTitle"/>
          </p:nvPr>
        </p:nvSpPr>
        <p:spPr>
          <a:xfrm>
            <a:off x="4708750" y="3102806"/>
            <a:ext cx="2326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198" name="Google Shape;198;p20"/>
          <p:cNvSpPr txBox="1"/>
          <p:nvPr>
            <p:ph idx="8" type="subTitle"/>
          </p:nvPr>
        </p:nvSpPr>
        <p:spPr>
          <a:xfrm>
            <a:off x="4708753" y="3462836"/>
            <a:ext cx="23262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20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3">
            <a:alphaModFix amt="75000"/>
          </a:blip>
          <a:srcRect b="0" l="23664" r="0" t="13299"/>
          <a:stretch/>
        </p:blipFill>
        <p:spPr>
          <a:xfrm>
            <a:off x="-142875" y="-3086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 rotWithShape="1">
          <a:blip r:embed="rId3">
            <a:alphaModFix amt="75000"/>
          </a:blip>
          <a:srcRect b="0" l="21334" r="0" t="3883"/>
          <a:stretch/>
        </p:blipFill>
        <p:spPr>
          <a:xfrm rot="-10799995">
            <a:off x="5587300" y="24513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4491888" y="1682463"/>
            <a:ext cx="3312300" cy="111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7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4491888" y="2851113"/>
            <a:ext cx="33123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2" type="title"/>
          </p:nvPr>
        </p:nvSpPr>
        <p:spPr>
          <a:xfrm>
            <a:off x="1931113" y="1872250"/>
            <a:ext cx="1728900" cy="1188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5800" y="-419100"/>
            <a:ext cx="6190054" cy="38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352926" y="1967775"/>
            <a:ext cx="5790899" cy="3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1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 txBox="1"/>
          <p:nvPr>
            <p:ph type="title"/>
          </p:nvPr>
        </p:nvSpPr>
        <p:spPr>
          <a:xfrm>
            <a:off x="720000" y="1748246"/>
            <a:ext cx="2423100" cy="4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8" name="Google Shape;208;p21"/>
          <p:cNvSpPr txBox="1"/>
          <p:nvPr>
            <p:ph idx="1" type="subTitle"/>
          </p:nvPr>
        </p:nvSpPr>
        <p:spPr>
          <a:xfrm>
            <a:off x="720204" y="2019748"/>
            <a:ext cx="2423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1"/>
          <p:cNvSpPr txBox="1"/>
          <p:nvPr>
            <p:ph idx="2" type="title"/>
          </p:nvPr>
        </p:nvSpPr>
        <p:spPr>
          <a:xfrm>
            <a:off x="3368276" y="1748246"/>
            <a:ext cx="2423100" cy="4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0" name="Google Shape;210;p21"/>
          <p:cNvSpPr txBox="1"/>
          <p:nvPr>
            <p:ph idx="3" type="subTitle"/>
          </p:nvPr>
        </p:nvSpPr>
        <p:spPr>
          <a:xfrm>
            <a:off x="3368275" y="2019748"/>
            <a:ext cx="2423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1"/>
          <p:cNvSpPr txBox="1"/>
          <p:nvPr>
            <p:ph idx="4" type="title"/>
          </p:nvPr>
        </p:nvSpPr>
        <p:spPr>
          <a:xfrm>
            <a:off x="720204" y="3237376"/>
            <a:ext cx="2423100" cy="4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2" name="Google Shape;212;p21"/>
          <p:cNvSpPr txBox="1"/>
          <p:nvPr>
            <p:ph idx="5" type="subTitle"/>
          </p:nvPr>
        </p:nvSpPr>
        <p:spPr>
          <a:xfrm>
            <a:off x="720204" y="3509446"/>
            <a:ext cx="2423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1"/>
          <p:cNvSpPr txBox="1"/>
          <p:nvPr>
            <p:ph idx="6" type="title"/>
          </p:nvPr>
        </p:nvSpPr>
        <p:spPr>
          <a:xfrm>
            <a:off x="3368276" y="3237376"/>
            <a:ext cx="2423100" cy="4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4" name="Google Shape;214;p21"/>
          <p:cNvSpPr txBox="1"/>
          <p:nvPr>
            <p:ph idx="7" type="subTitle"/>
          </p:nvPr>
        </p:nvSpPr>
        <p:spPr>
          <a:xfrm>
            <a:off x="3368275" y="3509446"/>
            <a:ext cx="2423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1"/>
          <p:cNvSpPr txBox="1"/>
          <p:nvPr>
            <p:ph idx="8" type="title"/>
          </p:nvPr>
        </p:nvSpPr>
        <p:spPr>
          <a:xfrm>
            <a:off x="6000876" y="1748246"/>
            <a:ext cx="2423100" cy="4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6" name="Google Shape;216;p21"/>
          <p:cNvSpPr txBox="1"/>
          <p:nvPr>
            <p:ph idx="9" type="subTitle"/>
          </p:nvPr>
        </p:nvSpPr>
        <p:spPr>
          <a:xfrm>
            <a:off x="6000875" y="2019748"/>
            <a:ext cx="2423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1"/>
          <p:cNvSpPr txBox="1"/>
          <p:nvPr>
            <p:ph idx="13" type="title"/>
          </p:nvPr>
        </p:nvSpPr>
        <p:spPr>
          <a:xfrm>
            <a:off x="6000876" y="3237376"/>
            <a:ext cx="2423100" cy="4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8" name="Google Shape;218;p21"/>
          <p:cNvSpPr txBox="1"/>
          <p:nvPr>
            <p:ph idx="14" type="subTitle"/>
          </p:nvPr>
        </p:nvSpPr>
        <p:spPr>
          <a:xfrm>
            <a:off x="6000875" y="3509446"/>
            <a:ext cx="2423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1"/>
          <p:cNvSpPr txBox="1"/>
          <p:nvPr>
            <p:ph idx="15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20" name="Google Shape;220;p21"/>
          <p:cNvPicPr preferRelativeResize="0"/>
          <p:nvPr/>
        </p:nvPicPr>
        <p:blipFill rotWithShape="1">
          <a:blip r:embed="rId3">
            <a:alphaModFix amt="75000"/>
          </a:blip>
          <a:srcRect b="0" l="23147" r="0" t="15754"/>
          <a:stretch/>
        </p:blipFill>
        <p:spPr>
          <a:xfrm rot="5400000">
            <a:off x="5748539" y="489536"/>
            <a:ext cx="4351724" cy="295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3">
            <a:alphaModFix amt="75000"/>
          </a:blip>
          <a:srcRect b="0" l="19672" r="0" t="17471"/>
          <a:stretch/>
        </p:blipFill>
        <p:spPr>
          <a:xfrm rot="-5399996">
            <a:off x="-957325" y="1514479"/>
            <a:ext cx="4633974" cy="294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9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2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"/>
          <p:cNvSpPr txBox="1"/>
          <p:nvPr>
            <p:ph type="title"/>
          </p:nvPr>
        </p:nvSpPr>
        <p:spPr>
          <a:xfrm>
            <a:off x="867750" y="3269200"/>
            <a:ext cx="1841400" cy="36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8" name="Google Shape;228;p22"/>
          <p:cNvSpPr txBox="1"/>
          <p:nvPr>
            <p:ph idx="1" type="subTitle"/>
          </p:nvPr>
        </p:nvSpPr>
        <p:spPr>
          <a:xfrm>
            <a:off x="867750" y="3500976"/>
            <a:ext cx="1841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2"/>
          <p:cNvSpPr txBox="1"/>
          <p:nvPr>
            <p:ph idx="2" type="title"/>
          </p:nvPr>
        </p:nvSpPr>
        <p:spPr>
          <a:xfrm>
            <a:off x="3651596" y="3269200"/>
            <a:ext cx="1841400" cy="36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0" name="Google Shape;230;p22"/>
          <p:cNvSpPr txBox="1"/>
          <p:nvPr>
            <p:ph idx="3" type="subTitle"/>
          </p:nvPr>
        </p:nvSpPr>
        <p:spPr>
          <a:xfrm>
            <a:off x="3651596" y="3500976"/>
            <a:ext cx="1841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2"/>
          <p:cNvSpPr txBox="1"/>
          <p:nvPr>
            <p:ph idx="4" type="title"/>
          </p:nvPr>
        </p:nvSpPr>
        <p:spPr>
          <a:xfrm>
            <a:off x="6434843" y="3269200"/>
            <a:ext cx="1841400" cy="36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2" name="Google Shape;232;p22"/>
          <p:cNvSpPr txBox="1"/>
          <p:nvPr>
            <p:ph idx="5" type="subTitle"/>
          </p:nvPr>
        </p:nvSpPr>
        <p:spPr>
          <a:xfrm>
            <a:off x="6434843" y="3500976"/>
            <a:ext cx="1841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2"/>
          <p:cNvSpPr txBox="1"/>
          <p:nvPr>
            <p:ph hasCustomPrompt="1" idx="6" type="title"/>
          </p:nvPr>
        </p:nvSpPr>
        <p:spPr>
          <a:xfrm>
            <a:off x="1316850" y="1989375"/>
            <a:ext cx="943200" cy="51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4" name="Google Shape;234;p22"/>
          <p:cNvSpPr txBox="1"/>
          <p:nvPr>
            <p:ph hasCustomPrompt="1" idx="7" type="title"/>
          </p:nvPr>
        </p:nvSpPr>
        <p:spPr>
          <a:xfrm>
            <a:off x="4100400" y="1989375"/>
            <a:ext cx="943200" cy="51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22"/>
          <p:cNvSpPr txBox="1"/>
          <p:nvPr>
            <p:ph hasCustomPrompt="1" idx="8" type="title"/>
          </p:nvPr>
        </p:nvSpPr>
        <p:spPr>
          <a:xfrm>
            <a:off x="6883943" y="1989375"/>
            <a:ext cx="943200" cy="51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22"/>
          <p:cNvSpPr txBox="1"/>
          <p:nvPr>
            <p:ph idx="9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7" name="Google Shape;237;p22"/>
          <p:cNvPicPr preferRelativeResize="0"/>
          <p:nvPr/>
        </p:nvPicPr>
        <p:blipFill rotWithShape="1">
          <a:blip r:embed="rId3">
            <a:alphaModFix amt="75000"/>
          </a:blip>
          <a:srcRect b="0" l="23312" r="0" t="17389"/>
          <a:stretch/>
        </p:blipFill>
        <p:spPr>
          <a:xfrm rot="5400000">
            <a:off x="5724725" y="522874"/>
            <a:ext cx="4342200" cy="28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 rotWithShape="1">
          <a:blip r:embed="rId3">
            <a:alphaModFix amt="75000"/>
          </a:blip>
          <a:srcRect b="0" l="21488" r="0" t="20407"/>
          <a:stretch/>
        </p:blipFill>
        <p:spPr>
          <a:xfrm rot="-5399996">
            <a:off x="-852549" y="1514479"/>
            <a:ext cx="4529198" cy="284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3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3"/>
          <p:cNvSpPr txBox="1"/>
          <p:nvPr>
            <p:ph type="title"/>
          </p:nvPr>
        </p:nvSpPr>
        <p:spPr>
          <a:xfrm>
            <a:off x="721575" y="540775"/>
            <a:ext cx="77040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45" name="Google Shape;245;p23"/>
          <p:cNvPicPr preferRelativeResize="0"/>
          <p:nvPr/>
        </p:nvPicPr>
        <p:blipFill rotWithShape="1">
          <a:blip r:embed="rId3">
            <a:alphaModFix amt="75000"/>
          </a:blip>
          <a:srcRect b="0" l="26204" r="0" t="0"/>
          <a:stretch/>
        </p:blipFill>
        <p:spPr>
          <a:xfrm rot="-5400000">
            <a:off x="-785911" y="1937192"/>
            <a:ext cx="3611223" cy="30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 rotWithShape="1">
          <a:blip r:embed="rId3">
            <a:alphaModFix amt="75000"/>
          </a:blip>
          <a:srcRect b="0" l="26335" r="0" t="537"/>
          <a:stretch/>
        </p:blipFill>
        <p:spPr>
          <a:xfrm rot="5400005">
            <a:off x="6372987" y="109689"/>
            <a:ext cx="3429100" cy="286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4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4"/>
          <p:cNvSpPr txBox="1"/>
          <p:nvPr>
            <p:ph type="ctrTitle"/>
          </p:nvPr>
        </p:nvSpPr>
        <p:spPr>
          <a:xfrm>
            <a:off x="2243613" y="573100"/>
            <a:ext cx="4661700" cy="11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3" name="Google Shape;253;p24"/>
          <p:cNvSpPr txBox="1"/>
          <p:nvPr>
            <p:ph idx="1" type="subTitle"/>
          </p:nvPr>
        </p:nvSpPr>
        <p:spPr>
          <a:xfrm>
            <a:off x="2243625" y="1723300"/>
            <a:ext cx="4661700" cy="11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24"/>
          <p:cNvSpPr txBox="1"/>
          <p:nvPr/>
        </p:nvSpPr>
        <p:spPr>
          <a:xfrm>
            <a:off x="2072100" y="4182850"/>
            <a:ext cx="4999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and includes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55" name="Google Shape;255;p24"/>
          <p:cNvPicPr preferRelativeResize="0"/>
          <p:nvPr/>
        </p:nvPicPr>
        <p:blipFill rotWithShape="1">
          <a:blip r:embed="rId6">
            <a:alphaModFix amt="75000"/>
          </a:blip>
          <a:srcRect b="0" l="18320" r="0" t="0"/>
          <a:stretch/>
        </p:blipFill>
        <p:spPr>
          <a:xfrm rot="5400000">
            <a:off x="5077976" y="347474"/>
            <a:ext cx="5076823" cy="38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6">
            <a:alphaModFix amt="75000"/>
          </a:blip>
          <a:srcRect b="0" l="14258" r="0" t="537"/>
          <a:stretch/>
        </p:blipFill>
        <p:spPr>
          <a:xfrm rot="-5399997">
            <a:off x="-1076912" y="756716"/>
            <a:ext cx="5372099" cy="3858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 amt="75000"/>
          </a:blip>
          <a:srcRect b="0" l="23664" r="0" t="13299"/>
          <a:stretch/>
        </p:blipFill>
        <p:spPr>
          <a:xfrm>
            <a:off x="9525" y="-1562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3">
            <a:alphaModFix amt="75000"/>
          </a:blip>
          <a:srcRect b="0" l="21334" r="0" t="3883"/>
          <a:stretch/>
        </p:blipFill>
        <p:spPr>
          <a:xfrm rot="-10799995">
            <a:off x="5739700" y="26037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 amt="75000"/>
          </a:blip>
          <a:srcRect b="0" l="20356" r="0" t="0"/>
          <a:stretch/>
        </p:blipFill>
        <p:spPr>
          <a:xfrm rot="5400000">
            <a:off x="4631025" y="510125"/>
            <a:ext cx="5524500" cy="4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 amt="75000"/>
          </a:blip>
          <a:srcRect b="0" l="16645" r="0" t="537"/>
          <a:stretch/>
        </p:blipFill>
        <p:spPr>
          <a:xfrm rot="-5399997">
            <a:off x="-1058539" y="294014"/>
            <a:ext cx="5654502" cy="417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116846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825300" y="-371475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5048253" y="23982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 rotWithShape="1">
          <a:blip r:embed="rId2">
            <a:alphaModFix amt="75000"/>
          </a:blip>
          <a:srcRect b="0" l="17266" r="0" t="16652"/>
          <a:stretch/>
        </p:blipFill>
        <p:spPr>
          <a:xfrm rot="10800000">
            <a:off x="4688049" y="2278552"/>
            <a:ext cx="4684549" cy="29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2">
            <a:alphaModFix amt="75000"/>
          </a:blip>
          <a:srcRect b="0" l="16618" r="0" t="14668"/>
          <a:stretch/>
        </p:blipFill>
        <p:spPr>
          <a:xfrm rot="4">
            <a:off x="-57150" y="-190497"/>
            <a:ext cx="4810127" cy="304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3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720000" y="540000"/>
            <a:ext cx="77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subTitle"/>
          </p:nvPr>
        </p:nvSpPr>
        <p:spPr>
          <a:xfrm>
            <a:off x="1605775" y="3703499"/>
            <a:ext cx="2846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2" type="subTitle"/>
          </p:nvPr>
        </p:nvSpPr>
        <p:spPr>
          <a:xfrm>
            <a:off x="4688050" y="3703499"/>
            <a:ext cx="2846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3" type="subTitle"/>
          </p:nvPr>
        </p:nvSpPr>
        <p:spPr>
          <a:xfrm>
            <a:off x="1605779" y="3328943"/>
            <a:ext cx="2846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" name="Google Shape;47;p5"/>
          <p:cNvSpPr txBox="1"/>
          <p:nvPr>
            <p:ph idx="4" type="subTitle"/>
          </p:nvPr>
        </p:nvSpPr>
        <p:spPr>
          <a:xfrm>
            <a:off x="4688055" y="3328943"/>
            <a:ext cx="2846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 amt="75000"/>
          </a:blip>
          <a:srcRect b="0" l="24087" r="0" t="19903"/>
          <a:stretch/>
        </p:blipFill>
        <p:spPr>
          <a:xfrm>
            <a:off x="-104775" y="-85500"/>
            <a:ext cx="3714749" cy="24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 rotWithShape="1">
          <a:blip r:embed="rId3">
            <a:alphaModFix amt="75000"/>
          </a:blip>
          <a:srcRect b="0" l="22039" r="0" t="14089"/>
          <a:stretch/>
        </p:blipFill>
        <p:spPr>
          <a:xfrm rot="-10799995">
            <a:off x="5705475" y="2752926"/>
            <a:ext cx="3629025" cy="247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 txBox="1"/>
          <p:nvPr>
            <p:ph type="title"/>
          </p:nvPr>
        </p:nvSpPr>
        <p:spPr>
          <a:xfrm>
            <a:off x="4381506" y="887025"/>
            <a:ext cx="4038600" cy="95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" type="body"/>
          </p:nvPr>
        </p:nvSpPr>
        <p:spPr>
          <a:xfrm>
            <a:off x="4381500" y="1843575"/>
            <a:ext cx="4038600" cy="24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3">
            <a:alphaModFix amt="75000"/>
          </a:blip>
          <a:srcRect b="0" l="24156" r="0" t="16303"/>
          <a:stretch/>
        </p:blipFill>
        <p:spPr>
          <a:xfrm rot="5400000">
            <a:off x="5767588" y="527636"/>
            <a:ext cx="4294574" cy="29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8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 txBox="1"/>
          <p:nvPr>
            <p:ph type="title"/>
          </p:nvPr>
        </p:nvSpPr>
        <p:spPr>
          <a:xfrm>
            <a:off x="2005350" y="1506750"/>
            <a:ext cx="5133300" cy="213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70" name="Google Shape;70;p8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5400000">
            <a:off x="4270575" y="37800"/>
            <a:ext cx="6816287" cy="422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5399997">
            <a:off x="-1890149" y="942974"/>
            <a:ext cx="6692275" cy="41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 txBox="1"/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9"/>
          <p:cNvSpPr txBox="1"/>
          <p:nvPr>
            <p:ph idx="1" type="subTitle"/>
          </p:nvPr>
        </p:nvSpPr>
        <p:spPr>
          <a:xfrm>
            <a:off x="970400" y="3167250"/>
            <a:ext cx="3133800" cy="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9" name="Google Shape;79;p9"/>
          <p:cNvPicPr preferRelativeResize="0"/>
          <p:nvPr/>
        </p:nvPicPr>
        <p:blipFill rotWithShape="1">
          <a:blip r:embed="rId3">
            <a:alphaModFix amt="75000"/>
          </a:blip>
          <a:srcRect b="0" l="19106" r="0" t="4942"/>
          <a:stretch/>
        </p:blipFill>
        <p:spPr>
          <a:xfrm rot="-5400000">
            <a:off x="-727588" y="1263239"/>
            <a:ext cx="4580326" cy="333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0"/>
          <p:cNvSpPr txBox="1"/>
          <p:nvPr>
            <p:ph type="title"/>
          </p:nvPr>
        </p:nvSpPr>
        <p:spPr>
          <a:xfrm rot="300">
            <a:off x="720000" y="3295650"/>
            <a:ext cx="3433500" cy="120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37000">
              <a:schemeClr val="dk1"/>
            </a:gs>
            <a:gs pos="63000">
              <a:schemeClr val="dk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2475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sz="2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2475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13.png"/><Relationship Id="rId11" Type="http://schemas.openxmlformats.org/officeDocument/2006/relationships/image" Target="../media/image6.png"/><Relationship Id="rId10" Type="http://schemas.openxmlformats.org/officeDocument/2006/relationships/image" Target="../media/image26.png"/><Relationship Id="rId13" Type="http://schemas.openxmlformats.org/officeDocument/2006/relationships/image" Target="../media/image11.png"/><Relationship Id="rId12" Type="http://schemas.openxmlformats.org/officeDocument/2006/relationships/image" Target="../media/image9.png"/><Relationship Id="rId15" Type="http://schemas.openxmlformats.org/officeDocument/2006/relationships/image" Target="../media/image4.png"/><Relationship Id="rId1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kaggle.com/datasets/thomasqazwsxedc/alphabet-characters-fonts-datase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24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gif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/>
          <p:nvPr>
            <p:ph type="ctrTitle"/>
          </p:nvPr>
        </p:nvSpPr>
        <p:spPr>
          <a:xfrm>
            <a:off x="894525" y="265050"/>
            <a:ext cx="7380000" cy="46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ბათუმის შოთა რუსთაველის სახელმწიფო უნივერსიტეტი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ზუსტ მეცნიერებათა და განათლების ფაკულტეტი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სპეციალობა: კომპიუტერული მეცნიერებები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სტუდენტი ედგარ აბასოვი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საბაკალავრო ნაშრომი: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5" name="Google Shape;525;p36"/>
          <p:cNvCxnSpPr/>
          <p:nvPr/>
        </p:nvCxnSpPr>
        <p:spPr>
          <a:xfrm>
            <a:off x="718150" y="2862544"/>
            <a:ext cx="7698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526" name="Google Shape;526;p36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ხელოვნური ინტელექტის ევოლუცია</a:t>
            </a:r>
            <a:endParaRPr/>
          </a:p>
        </p:txBody>
      </p:sp>
      <p:sp>
        <p:nvSpPr>
          <p:cNvPr id="527" name="Google Shape;527;p36"/>
          <p:cNvSpPr txBox="1"/>
          <p:nvPr/>
        </p:nvSpPr>
        <p:spPr>
          <a:xfrm>
            <a:off x="228825" y="3400463"/>
            <a:ext cx="15294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Turing 1950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528" name="Google Shape;528;p36"/>
          <p:cNvGrpSpPr/>
          <p:nvPr/>
        </p:nvGrpSpPr>
        <p:grpSpPr>
          <a:xfrm>
            <a:off x="8646132" y="277996"/>
            <a:ext cx="288601" cy="1096693"/>
            <a:chOff x="1006700" y="2603975"/>
            <a:chExt cx="55450" cy="210700"/>
          </a:xfrm>
        </p:grpSpPr>
        <p:sp>
          <p:nvSpPr>
            <p:cNvPr id="529" name="Google Shape;529;p36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36"/>
          <p:cNvGrpSpPr/>
          <p:nvPr/>
        </p:nvGrpSpPr>
        <p:grpSpPr>
          <a:xfrm>
            <a:off x="397597" y="4245563"/>
            <a:ext cx="760896" cy="707727"/>
            <a:chOff x="827350" y="3629733"/>
            <a:chExt cx="1431600" cy="1332067"/>
          </a:xfrm>
        </p:grpSpPr>
        <p:sp>
          <p:nvSpPr>
            <p:cNvPr id="536" name="Google Shape;536;p3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Google Shape;539;p36"/>
          <p:cNvGrpSpPr/>
          <p:nvPr/>
        </p:nvGrpSpPr>
        <p:grpSpPr>
          <a:xfrm>
            <a:off x="228807" y="3730250"/>
            <a:ext cx="420891" cy="391495"/>
            <a:chOff x="827350" y="3629733"/>
            <a:chExt cx="1431600" cy="1332067"/>
          </a:xfrm>
        </p:grpSpPr>
        <p:sp>
          <p:nvSpPr>
            <p:cNvPr id="540" name="Google Shape;540;p3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" name="Google Shape;543;p36"/>
          <p:cNvSpPr/>
          <p:nvPr/>
        </p:nvSpPr>
        <p:spPr>
          <a:xfrm>
            <a:off x="700569" y="1721762"/>
            <a:ext cx="585900" cy="5589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</a:t>
            </a:r>
            <a:r>
              <a:rPr lang="en" sz="2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1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544" name="Google Shape;544;p36"/>
          <p:cNvCxnSpPr>
            <a:endCxn id="543" idx="1"/>
          </p:cNvCxnSpPr>
          <p:nvPr/>
        </p:nvCxnSpPr>
        <p:spPr>
          <a:xfrm rot="10800000">
            <a:off x="993519" y="2280662"/>
            <a:ext cx="300" cy="74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5" name="Google Shape;545;p36"/>
          <p:cNvSpPr txBox="1"/>
          <p:nvPr/>
        </p:nvSpPr>
        <p:spPr>
          <a:xfrm>
            <a:off x="1286475" y="2013975"/>
            <a:ext cx="1863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Perceptron</a:t>
            </a: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 1957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46" name="Google Shape;546;p36"/>
          <p:cNvSpPr/>
          <p:nvPr/>
        </p:nvSpPr>
        <p:spPr>
          <a:xfrm>
            <a:off x="1788175" y="3023150"/>
            <a:ext cx="760800" cy="5589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02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547" name="Google Shape;547;p36"/>
          <p:cNvSpPr txBox="1"/>
          <p:nvPr/>
        </p:nvSpPr>
        <p:spPr>
          <a:xfrm>
            <a:off x="2795787" y="3814538"/>
            <a:ext cx="15294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Eliza </a:t>
            </a: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Chatbot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1964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48" name="Google Shape;548;p36"/>
          <p:cNvSpPr/>
          <p:nvPr/>
        </p:nvSpPr>
        <p:spPr>
          <a:xfrm>
            <a:off x="3174563" y="1763900"/>
            <a:ext cx="678600" cy="5589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03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549" name="Google Shape;549;p36"/>
          <p:cNvCxnSpPr>
            <a:endCxn id="548" idx="1"/>
          </p:cNvCxnSpPr>
          <p:nvPr/>
        </p:nvCxnSpPr>
        <p:spPr>
          <a:xfrm rot="10800000">
            <a:off x="3513863" y="2322800"/>
            <a:ext cx="300" cy="74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36"/>
          <p:cNvSpPr txBox="1"/>
          <p:nvPr/>
        </p:nvSpPr>
        <p:spPr>
          <a:xfrm>
            <a:off x="3878275" y="2013975"/>
            <a:ext cx="1863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Deepblue</a:t>
            </a: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 1997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51" name="Google Shape;551;p36"/>
          <p:cNvSpPr/>
          <p:nvPr/>
        </p:nvSpPr>
        <p:spPr>
          <a:xfrm>
            <a:off x="4375825" y="3152225"/>
            <a:ext cx="760800" cy="5589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04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552" name="Google Shape;552;p36"/>
          <p:cNvCxnSpPr/>
          <p:nvPr/>
        </p:nvCxnSpPr>
        <p:spPr>
          <a:xfrm rot="10800000">
            <a:off x="4766819" y="2321187"/>
            <a:ext cx="300" cy="74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6"/>
          <p:cNvSpPr txBox="1"/>
          <p:nvPr/>
        </p:nvSpPr>
        <p:spPr>
          <a:xfrm>
            <a:off x="5242312" y="3814538"/>
            <a:ext cx="15294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IBM Watson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2011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54" name="Google Shape;554;p36"/>
          <p:cNvSpPr/>
          <p:nvPr/>
        </p:nvSpPr>
        <p:spPr>
          <a:xfrm>
            <a:off x="5621088" y="1763900"/>
            <a:ext cx="678600" cy="5589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05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555" name="Google Shape;555;p36"/>
          <p:cNvCxnSpPr>
            <a:endCxn id="554" idx="1"/>
          </p:cNvCxnSpPr>
          <p:nvPr/>
        </p:nvCxnSpPr>
        <p:spPr>
          <a:xfrm rot="10800000">
            <a:off x="5960388" y="2322800"/>
            <a:ext cx="300" cy="74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36"/>
          <p:cNvCxnSpPr/>
          <p:nvPr/>
        </p:nvCxnSpPr>
        <p:spPr>
          <a:xfrm rot="10800000">
            <a:off x="2168419" y="2280662"/>
            <a:ext cx="300" cy="74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7" name="Google Shape;557;p36"/>
          <p:cNvSpPr txBox="1"/>
          <p:nvPr/>
        </p:nvSpPr>
        <p:spPr>
          <a:xfrm>
            <a:off x="7533675" y="3507338"/>
            <a:ext cx="15294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ChatGpt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2022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58" name="Google Shape;558;p36"/>
          <p:cNvSpPr/>
          <p:nvPr/>
        </p:nvSpPr>
        <p:spPr>
          <a:xfrm>
            <a:off x="7895876" y="1763900"/>
            <a:ext cx="678600" cy="5589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07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559" name="Google Shape;559;p36"/>
          <p:cNvCxnSpPr>
            <a:endCxn id="558" idx="1"/>
          </p:cNvCxnSpPr>
          <p:nvPr/>
        </p:nvCxnSpPr>
        <p:spPr>
          <a:xfrm rot="10800000">
            <a:off x="8235176" y="2322800"/>
            <a:ext cx="300" cy="74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0" name="Google Shape;560;p36"/>
          <p:cNvSpPr txBox="1"/>
          <p:nvPr/>
        </p:nvSpPr>
        <p:spPr>
          <a:xfrm>
            <a:off x="6232675" y="2067700"/>
            <a:ext cx="1863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AlphaGo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2016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61" name="Google Shape;561;p36"/>
          <p:cNvSpPr/>
          <p:nvPr/>
        </p:nvSpPr>
        <p:spPr>
          <a:xfrm>
            <a:off x="6730225" y="3205950"/>
            <a:ext cx="760800" cy="5589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06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562" name="Google Shape;562;p36"/>
          <p:cNvCxnSpPr/>
          <p:nvPr/>
        </p:nvCxnSpPr>
        <p:spPr>
          <a:xfrm rot="10800000">
            <a:off x="7121219" y="2374912"/>
            <a:ext cx="300" cy="74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37"/>
          <p:cNvPicPr preferRelativeResize="0"/>
          <p:nvPr/>
        </p:nvPicPr>
        <p:blipFill rotWithShape="1">
          <a:blip r:embed="rId3">
            <a:alphaModFix/>
          </a:blip>
          <a:srcRect b="32353" l="12888" r="12221" t="27209"/>
          <a:stretch/>
        </p:blipFill>
        <p:spPr>
          <a:xfrm>
            <a:off x="5880875" y="884538"/>
            <a:ext cx="3012900" cy="9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7"/>
          <p:cNvPicPr preferRelativeResize="0"/>
          <p:nvPr/>
        </p:nvPicPr>
        <p:blipFill rotWithShape="1">
          <a:blip r:embed="rId4">
            <a:alphaModFix/>
          </a:blip>
          <a:srcRect b="30882" l="0" r="0" t="28946"/>
          <a:stretch/>
        </p:blipFill>
        <p:spPr>
          <a:xfrm>
            <a:off x="338952" y="894260"/>
            <a:ext cx="2721106" cy="84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7"/>
          <p:cNvPicPr preferRelativeResize="0"/>
          <p:nvPr/>
        </p:nvPicPr>
        <p:blipFill rotWithShape="1">
          <a:blip r:embed="rId5">
            <a:alphaModFix/>
          </a:blip>
          <a:srcRect b="34614" l="25195" r="25526" t="35945"/>
          <a:stretch/>
        </p:blipFill>
        <p:spPr>
          <a:xfrm>
            <a:off x="3291511" y="925336"/>
            <a:ext cx="2319773" cy="79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7"/>
          <p:cNvPicPr preferRelativeResize="0"/>
          <p:nvPr/>
        </p:nvPicPr>
        <p:blipFill rotWithShape="1">
          <a:blip r:embed="rId6">
            <a:alphaModFix/>
          </a:blip>
          <a:srcRect b="30462" l="15289" r="15213" t="29762"/>
          <a:stretch/>
        </p:blipFill>
        <p:spPr>
          <a:xfrm>
            <a:off x="6805076" y="1939638"/>
            <a:ext cx="2088801" cy="7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8325" y="2029163"/>
            <a:ext cx="3373675" cy="6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4312" y="3056986"/>
            <a:ext cx="3423256" cy="8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7"/>
          <p:cNvPicPr preferRelativeResize="0"/>
          <p:nvPr/>
        </p:nvPicPr>
        <p:blipFill rotWithShape="1">
          <a:blip r:embed="rId9">
            <a:alphaModFix/>
          </a:blip>
          <a:srcRect b="26959" l="0" r="0" t="24854"/>
          <a:stretch/>
        </p:blipFill>
        <p:spPr>
          <a:xfrm>
            <a:off x="4163375" y="2953937"/>
            <a:ext cx="3273201" cy="90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950" y="1907227"/>
            <a:ext cx="2026289" cy="9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62388" y="2831413"/>
            <a:ext cx="1031475" cy="10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58012" y="4301688"/>
            <a:ext cx="2549225" cy="3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85213" y="4078529"/>
            <a:ext cx="1700949" cy="840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8957" y="4010137"/>
            <a:ext cx="1241079" cy="9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65185" y="4128237"/>
            <a:ext cx="1728677" cy="908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7"/>
          <p:cNvSpPr txBox="1"/>
          <p:nvPr/>
        </p:nvSpPr>
        <p:spPr>
          <a:xfrm>
            <a:off x="338950" y="273888"/>
            <a:ext cx="867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ლიდერი კომპანიები AI-ს სამარკეტო ღირებულებითა და შეტანილი წვლილით  </a:t>
            </a:r>
            <a:endParaRPr b="1" sz="17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8"/>
          <p:cNvSpPr txBox="1"/>
          <p:nvPr>
            <p:ph type="title"/>
          </p:nvPr>
        </p:nvSpPr>
        <p:spPr>
          <a:xfrm rot="186">
            <a:off x="977225" y="1686338"/>
            <a:ext cx="5538000" cy="12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$</a:t>
            </a:r>
            <a:r>
              <a:rPr lang="en" sz="6400"/>
              <a:t>2Trilliion</a:t>
            </a:r>
            <a:endParaRPr sz="6400"/>
          </a:p>
        </p:txBody>
      </p:sp>
      <p:sp>
        <p:nvSpPr>
          <p:cNvPr id="586" name="Google Shape;586;p38"/>
          <p:cNvSpPr txBox="1"/>
          <p:nvPr>
            <p:ph idx="1" type="subTitle"/>
          </p:nvPr>
        </p:nvSpPr>
        <p:spPr>
          <a:xfrm>
            <a:off x="977225" y="2821657"/>
            <a:ext cx="5538000" cy="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ხელოვნური ინტელექტის ბაზრის ღირებულება 2030 წლისათვის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https://www.statista.com/statistics/1365145</a:t>
            </a:r>
            <a:endParaRPr sz="1200" u="sng"/>
          </a:p>
        </p:txBody>
      </p:sp>
      <p:grpSp>
        <p:nvGrpSpPr>
          <p:cNvPr id="587" name="Google Shape;587;p38"/>
          <p:cNvGrpSpPr/>
          <p:nvPr/>
        </p:nvGrpSpPr>
        <p:grpSpPr>
          <a:xfrm rot="5400000">
            <a:off x="3024957" y="-219079"/>
            <a:ext cx="288601" cy="1096693"/>
            <a:chOff x="1006700" y="2603975"/>
            <a:chExt cx="55450" cy="210700"/>
          </a:xfrm>
        </p:grpSpPr>
        <p:sp>
          <p:nvSpPr>
            <p:cNvPr id="588" name="Google Shape;588;p38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" name="Google Shape;594;p38"/>
          <p:cNvGrpSpPr/>
          <p:nvPr/>
        </p:nvGrpSpPr>
        <p:grpSpPr>
          <a:xfrm>
            <a:off x="6515167" y="2955924"/>
            <a:ext cx="1372762" cy="1277186"/>
            <a:chOff x="827350" y="3629733"/>
            <a:chExt cx="1431600" cy="1332067"/>
          </a:xfrm>
        </p:grpSpPr>
        <p:sp>
          <p:nvSpPr>
            <p:cNvPr id="595" name="Google Shape;595;p3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38"/>
          <p:cNvGrpSpPr/>
          <p:nvPr/>
        </p:nvGrpSpPr>
        <p:grpSpPr>
          <a:xfrm>
            <a:off x="6653544" y="1981773"/>
            <a:ext cx="688313" cy="640458"/>
            <a:chOff x="827350" y="3629733"/>
            <a:chExt cx="1431600" cy="1332067"/>
          </a:xfrm>
        </p:grpSpPr>
        <p:sp>
          <p:nvSpPr>
            <p:cNvPr id="599" name="Google Shape;599;p3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38"/>
          <p:cNvGrpSpPr/>
          <p:nvPr/>
        </p:nvGrpSpPr>
        <p:grpSpPr>
          <a:xfrm>
            <a:off x="4865881" y="3790498"/>
            <a:ext cx="688313" cy="640458"/>
            <a:chOff x="827350" y="3629733"/>
            <a:chExt cx="1431600" cy="1332067"/>
          </a:xfrm>
        </p:grpSpPr>
        <p:sp>
          <p:nvSpPr>
            <p:cNvPr id="603" name="Google Shape;603;p3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p38"/>
          <p:cNvGrpSpPr/>
          <p:nvPr/>
        </p:nvGrpSpPr>
        <p:grpSpPr>
          <a:xfrm>
            <a:off x="5815073" y="4066919"/>
            <a:ext cx="439215" cy="408678"/>
            <a:chOff x="827350" y="3629733"/>
            <a:chExt cx="1431600" cy="1332067"/>
          </a:xfrm>
        </p:grpSpPr>
        <p:sp>
          <p:nvSpPr>
            <p:cNvPr id="607" name="Google Shape;607;p3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9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9"/>
          <p:cNvSpPr txBox="1"/>
          <p:nvPr>
            <p:ph type="title"/>
          </p:nvPr>
        </p:nvSpPr>
        <p:spPr>
          <a:xfrm>
            <a:off x="4491900" y="1910050"/>
            <a:ext cx="3898500" cy="11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Ნნეირონული ქსელი</a:t>
            </a:r>
            <a:endParaRPr sz="3000"/>
          </a:p>
        </p:txBody>
      </p:sp>
      <p:sp>
        <p:nvSpPr>
          <p:cNvPr id="616" name="Google Shape;616;p39"/>
          <p:cNvSpPr txBox="1"/>
          <p:nvPr>
            <p:ph idx="2" type="title"/>
          </p:nvPr>
        </p:nvSpPr>
        <p:spPr>
          <a:xfrm>
            <a:off x="1797325" y="1872250"/>
            <a:ext cx="1987800" cy="11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617" name="Google Shape;617;p39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618" name="Google Shape;618;p39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39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625" name="Google Shape;625;p3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39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629" name="Google Shape;629;p3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" name="Google Shape;632;p39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633" name="Google Shape;633;p3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" name="Google Shape;636;p39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637" name="Google Shape;637;p3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0" name="Google Shape;640;p39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641" name="Google Shape;641;p3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" name="Google Shape;644;p39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645" name="Google Shape;645;p39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0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0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ნეირონული ქსელები</a:t>
            </a:r>
            <a:endParaRPr/>
          </a:p>
        </p:txBody>
      </p:sp>
      <p:sp>
        <p:nvSpPr>
          <p:cNvPr id="657" name="Google Shape;657;p40"/>
          <p:cNvSpPr txBox="1"/>
          <p:nvPr/>
        </p:nvSpPr>
        <p:spPr>
          <a:xfrm>
            <a:off x="1445803" y="1229625"/>
            <a:ext cx="3487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Ქქსელური </a:t>
            </a: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მოდელი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658" name="Google Shape;658;p40"/>
          <p:cNvSpPr txBox="1"/>
          <p:nvPr/>
        </p:nvSpPr>
        <p:spPr>
          <a:xfrm>
            <a:off x="713225" y="1929075"/>
            <a:ext cx="2143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სტრუქტურა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659" name="Google Shape;659;p40"/>
          <p:cNvSpPr txBox="1"/>
          <p:nvPr/>
        </p:nvSpPr>
        <p:spPr>
          <a:xfrm>
            <a:off x="3210724" y="1929075"/>
            <a:ext cx="27753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დასწავლა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660" name="Google Shape;660;p40"/>
          <p:cNvSpPr txBox="1"/>
          <p:nvPr/>
        </p:nvSpPr>
        <p:spPr>
          <a:xfrm>
            <a:off x="718150" y="2381613"/>
            <a:ext cx="21432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❖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შრეები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❖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ნეირონები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❖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შეერთების ტიპები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თითოეულის</a:t>
            </a:r>
            <a:endParaRPr b="1" u="sng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რაოდენობა</a:t>
            </a:r>
            <a:endParaRPr b="1" u="sng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661" name="Google Shape;661;p40"/>
          <p:cNvCxnSpPr>
            <a:stCxn id="657" idx="2"/>
            <a:endCxn id="658" idx="0"/>
          </p:cNvCxnSpPr>
          <p:nvPr/>
        </p:nvCxnSpPr>
        <p:spPr>
          <a:xfrm rot="5400000">
            <a:off x="2348653" y="1088475"/>
            <a:ext cx="276900" cy="1404600"/>
          </a:xfrm>
          <a:prstGeom prst="bentConnector3">
            <a:avLst>
              <a:gd fmla="val 49973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40"/>
          <p:cNvCxnSpPr>
            <a:stCxn id="657" idx="2"/>
            <a:endCxn id="659" idx="0"/>
          </p:cNvCxnSpPr>
          <p:nvPr/>
        </p:nvCxnSpPr>
        <p:spPr>
          <a:xfrm flipH="1" rot="-5400000">
            <a:off x="3755503" y="1086225"/>
            <a:ext cx="276900" cy="1409100"/>
          </a:xfrm>
          <a:prstGeom prst="bentConnector3">
            <a:avLst>
              <a:gd fmla="val 49973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3" name="Google Shape;663;p40"/>
          <p:cNvSpPr txBox="1"/>
          <p:nvPr/>
        </p:nvSpPr>
        <p:spPr>
          <a:xfrm>
            <a:off x="6161679" y="2435250"/>
            <a:ext cx="2077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მონაცემები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664" name="Google Shape;664;p40"/>
          <p:cNvSpPr txBox="1"/>
          <p:nvPr/>
        </p:nvSpPr>
        <p:spPr>
          <a:xfrm>
            <a:off x="6161675" y="2801825"/>
            <a:ext cx="2077500" cy="18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➔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შემავალი  მონაცემი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➔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გამომავალი მონაცემები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➔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შემთხვევითი მონაცემები წონებისათვის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65" name="Google Shape;665;p40"/>
          <p:cNvSpPr txBox="1"/>
          <p:nvPr/>
        </p:nvSpPr>
        <p:spPr>
          <a:xfrm>
            <a:off x="3409925" y="2285400"/>
            <a:ext cx="2376900" cy="17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გავლენას ახდენს მუშაობის ხარისხზე 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★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აქტივაციის ფუნქცია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★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შეცდომის </a:t>
            </a: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ფუნქცია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★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რეგულარიზაცია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66" name="Google Shape;666;p40"/>
          <p:cNvGrpSpPr/>
          <p:nvPr/>
        </p:nvGrpSpPr>
        <p:grpSpPr>
          <a:xfrm>
            <a:off x="5858900" y="1982391"/>
            <a:ext cx="156600" cy="2626326"/>
            <a:chOff x="5797375" y="1379625"/>
            <a:chExt cx="156600" cy="3268200"/>
          </a:xfrm>
        </p:grpSpPr>
        <p:cxnSp>
          <p:nvCxnSpPr>
            <p:cNvPr id="667" name="Google Shape;667;p40"/>
            <p:cNvCxnSpPr/>
            <p:nvPr/>
          </p:nvCxnSpPr>
          <p:spPr>
            <a:xfrm>
              <a:off x="5940475" y="1379625"/>
              <a:ext cx="13500" cy="3268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" name="Google Shape;668;p40"/>
            <p:cNvCxnSpPr/>
            <p:nvPr/>
          </p:nvCxnSpPr>
          <p:spPr>
            <a:xfrm>
              <a:off x="5797375" y="1379625"/>
              <a:ext cx="147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" name="Google Shape;669;p40"/>
            <p:cNvCxnSpPr/>
            <p:nvPr/>
          </p:nvCxnSpPr>
          <p:spPr>
            <a:xfrm>
              <a:off x="5804072" y="4647825"/>
              <a:ext cx="147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0" name="Google Shape;670;p40"/>
          <p:cNvSpPr/>
          <p:nvPr/>
        </p:nvSpPr>
        <p:spPr>
          <a:xfrm>
            <a:off x="6208025" y="1685314"/>
            <a:ext cx="689400" cy="6963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1" name="Google Shape;671;p40"/>
          <p:cNvGrpSpPr/>
          <p:nvPr/>
        </p:nvGrpSpPr>
        <p:grpSpPr>
          <a:xfrm>
            <a:off x="6369083" y="1849845"/>
            <a:ext cx="367304" cy="367247"/>
            <a:chOff x="2685825" y="840375"/>
            <a:chExt cx="481900" cy="481825"/>
          </a:xfrm>
        </p:grpSpPr>
        <p:sp>
          <p:nvSpPr>
            <p:cNvPr id="672" name="Google Shape;672;p40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4" name="Google Shape;674;p40"/>
          <p:cNvGrpSpPr/>
          <p:nvPr/>
        </p:nvGrpSpPr>
        <p:grpSpPr>
          <a:xfrm rot="10800000">
            <a:off x="8665182" y="423196"/>
            <a:ext cx="288601" cy="1096693"/>
            <a:chOff x="1006700" y="2603975"/>
            <a:chExt cx="55450" cy="210700"/>
          </a:xfrm>
        </p:grpSpPr>
        <p:sp>
          <p:nvSpPr>
            <p:cNvPr id="675" name="Google Shape;675;p40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1" name="Google Shape;681;p40"/>
          <p:cNvGrpSpPr/>
          <p:nvPr/>
        </p:nvGrpSpPr>
        <p:grpSpPr>
          <a:xfrm>
            <a:off x="348149" y="4062509"/>
            <a:ext cx="927391" cy="862780"/>
            <a:chOff x="827350" y="3629733"/>
            <a:chExt cx="1431600" cy="1332067"/>
          </a:xfrm>
        </p:grpSpPr>
        <p:sp>
          <p:nvSpPr>
            <p:cNvPr id="682" name="Google Shape;682;p4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" name="Google Shape;685;p40"/>
          <p:cNvGrpSpPr/>
          <p:nvPr/>
        </p:nvGrpSpPr>
        <p:grpSpPr>
          <a:xfrm>
            <a:off x="1463586" y="4557659"/>
            <a:ext cx="463695" cy="431323"/>
            <a:chOff x="827350" y="3629733"/>
            <a:chExt cx="1431600" cy="1332067"/>
          </a:xfrm>
        </p:grpSpPr>
        <p:sp>
          <p:nvSpPr>
            <p:cNvPr id="686" name="Google Shape;686;p4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40"/>
          <p:cNvGrpSpPr/>
          <p:nvPr/>
        </p:nvGrpSpPr>
        <p:grpSpPr>
          <a:xfrm>
            <a:off x="1359655" y="3685543"/>
            <a:ext cx="748584" cy="696272"/>
            <a:chOff x="827350" y="3629733"/>
            <a:chExt cx="1431600" cy="1332067"/>
          </a:xfrm>
        </p:grpSpPr>
        <p:sp>
          <p:nvSpPr>
            <p:cNvPr id="690" name="Google Shape;690;p4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1"/>
          <p:cNvSpPr/>
          <p:nvPr/>
        </p:nvSpPr>
        <p:spPr>
          <a:xfrm>
            <a:off x="4445800" y="493650"/>
            <a:ext cx="4038600" cy="9030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 txBox="1"/>
          <p:nvPr>
            <p:ph idx="1" type="body"/>
          </p:nvPr>
        </p:nvSpPr>
        <p:spPr>
          <a:xfrm>
            <a:off x="4445800" y="1577225"/>
            <a:ext cx="4038600" cy="2436000"/>
          </a:xfrm>
          <a:prstGeom prst="rect">
            <a:avLst/>
          </a:prstGeom>
        </p:spPr>
        <p:txBody>
          <a:bodyPr anchorCtr="0" anchor="t" bIns="91425" lIns="91425" spcFirstLastPara="1" rIns="274300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შრეების შესახებ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★"/>
            </a:pPr>
            <a:r>
              <a:rPr lang="en"/>
              <a:t>აღნიშვნები: W1 - X1 - Net Inp - </a:t>
            </a:r>
            <a:r>
              <a:rPr lang="en" sz="1550">
                <a:solidFill>
                  <a:srgbClr val="F8F8F2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σ</a:t>
            </a:r>
            <a:r>
              <a:rPr lang="en"/>
              <a:t>  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★"/>
            </a:pPr>
            <a:r>
              <a:rPr lang="en"/>
              <a:t>დასწავლა სრულდება ციკლურად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აქტივაციის ფუქნციის მნიშვნელობა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Error შეცდომის ფუნქციის შემცირება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მონაცემთა დაშლა train/valid/test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რეგულარიზაცია და პროცესის კონტროლი, კონფიგურაცია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699" name="Google Shape;699;p41"/>
          <p:cNvSpPr txBox="1"/>
          <p:nvPr>
            <p:ph type="title"/>
          </p:nvPr>
        </p:nvSpPr>
        <p:spPr>
          <a:xfrm>
            <a:off x="4574400" y="-6012"/>
            <a:ext cx="4038600" cy="13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ნეირონული ქსელის არქიტექტურა</a:t>
            </a:r>
            <a:endParaRPr sz="2400"/>
          </a:p>
        </p:txBody>
      </p:sp>
      <p:grpSp>
        <p:nvGrpSpPr>
          <p:cNvPr id="700" name="Google Shape;700;p41"/>
          <p:cNvGrpSpPr/>
          <p:nvPr/>
        </p:nvGrpSpPr>
        <p:grpSpPr>
          <a:xfrm>
            <a:off x="8637582" y="3602221"/>
            <a:ext cx="288601" cy="1096693"/>
            <a:chOff x="1006700" y="2603975"/>
            <a:chExt cx="55450" cy="210700"/>
          </a:xfrm>
        </p:grpSpPr>
        <p:sp>
          <p:nvSpPr>
            <p:cNvPr id="701" name="Google Shape;701;p41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41"/>
          <p:cNvGrpSpPr/>
          <p:nvPr/>
        </p:nvGrpSpPr>
        <p:grpSpPr>
          <a:xfrm>
            <a:off x="578647" y="224563"/>
            <a:ext cx="760896" cy="707727"/>
            <a:chOff x="827350" y="3629733"/>
            <a:chExt cx="1431600" cy="1332067"/>
          </a:xfrm>
        </p:grpSpPr>
        <p:sp>
          <p:nvSpPr>
            <p:cNvPr id="708" name="Google Shape;708;p41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1" name="Google Shape;7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1575"/>
            <a:ext cx="4381499" cy="32861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2" name="Google Shape;712;p41"/>
          <p:cNvGrpSpPr/>
          <p:nvPr/>
        </p:nvGrpSpPr>
        <p:grpSpPr>
          <a:xfrm>
            <a:off x="56388" y="1131212"/>
            <a:ext cx="412158" cy="383369"/>
            <a:chOff x="827350" y="3629733"/>
            <a:chExt cx="1431600" cy="1332067"/>
          </a:xfrm>
        </p:grpSpPr>
        <p:sp>
          <p:nvSpPr>
            <p:cNvPr id="713" name="Google Shape;713;p41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41"/>
          <p:cNvGrpSpPr/>
          <p:nvPr/>
        </p:nvGrpSpPr>
        <p:grpSpPr>
          <a:xfrm>
            <a:off x="3574672" y="1084163"/>
            <a:ext cx="760896" cy="707727"/>
            <a:chOff x="827350" y="3629733"/>
            <a:chExt cx="1431600" cy="1332067"/>
          </a:xfrm>
        </p:grpSpPr>
        <p:sp>
          <p:nvSpPr>
            <p:cNvPr id="717" name="Google Shape;717;p41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41"/>
          <p:cNvGrpSpPr/>
          <p:nvPr/>
        </p:nvGrpSpPr>
        <p:grpSpPr>
          <a:xfrm>
            <a:off x="2826438" y="224587"/>
            <a:ext cx="412158" cy="383369"/>
            <a:chOff x="827350" y="3629733"/>
            <a:chExt cx="1431600" cy="1332067"/>
          </a:xfrm>
        </p:grpSpPr>
        <p:sp>
          <p:nvSpPr>
            <p:cNvPr id="721" name="Google Shape;721;p41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1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41"/>
          <p:cNvSpPr txBox="1"/>
          <p:nvPr/>
        </p:nvSpPr>
        <p:spPr>
          <a:xfrm>
            <a:off x="56400" y="4601575"/>
            <a:ext cx="4325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Karla"/>
              <a:buChar char="❖"/>
            </a:pPr>
            <a:r>
              <a:rPr lang="en" sz="17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უკან მსწრები ალგორითმი</a:t>
            </a:r>
            <a:endParaRPr sz="17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2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2"/>
          <p:cNvSpPr txBox="1"/>
          <p:nvPr>
            <p:ph type="title"/>
          </p:nvPr>
        </p:nvSpPr>
        <p:spPr>
          <a:xfrm>
            <a:off x="4491900" y="1910050"/>
            <a:ext cx="3625200" cy="11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ღრმა დასწავლა</a:t>
            </a:r>
            <a:endParaRPr sz="3000"/>
          </a:p>
        </p:txBody>
      </p:sp>
      <p:sp>
        <p:nvSpPr>
          <p:cNvPr id="731" name="Google Shape;731;p42"/>
          <p:cNvSpPr txBox="1"/>
          <p:nvPr>
            <p:ph idx="2" type="title"/>
          </p:nvPr>
        </p:nvSpPr>
        <p:spPr>
          <a:xfrm>
            <a:off x="1797325" y="1872250"/>
            <a:ext cx="1987800" cy="11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732" name="Google Shape;732;p42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733" name="Google Shape;733;p42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2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2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2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p42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740" name="Google Shape;740;p4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3" name="Google Shape;743;p42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744" name="Google Shape;744;p4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42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748" name="Google Shape;748;p4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42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752" name="Google Shape;752;p4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" name="Google Shape;755;p42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756" name="Google Shape;756;p4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" name="Google Shape;759;p42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760" name="Google Shape;760;p42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2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2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2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3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3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კონვოლუციური ნეირონული ქსელები</a:t>
            </a:r>
            <a:endParaRPr/>
          </a:p>
        </p:txBody>
      </p:sp>
      <p:sp>
        <p:nvSpPr>
          <p:cNvPr id="772" name="Google Shape;772;p43"/>
          <p:cNvSpPr txBox="1"/>
          <p:nvPr/>
        </p:nvSpPr>
        <p:spPr>
          <a:xfrm>
            <a:off x="650875" y="1844925"/>
            <a:ext cx="19968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773" name="Google Shape;773;p43"/>
          <p:cNvSpPr txBox="1"/>
          <p:nvPr/>
        </p:nvSpPr>
        <p:spPr>
          <a:xfrm>
            <a:off x="650875" y="3573925"/>
            <a:ext cx="19968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Შშემავალი მონაცემები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774" name="Google Shape;774;p43"/>
          <p:cNvSpPr txBox="1"/>
          <p:nvPr/>
        </p:nvSpPr>
        <p:spPr>
          <a:xfrm>
            <a:off x="6374275" y="3842675"/>
            <a:ext cx="24264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კონვოლუცირების ოპერაცია დეტალურად: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775" name="Google Shape;775;p43"/>
          <p:cNvSpPr txBox="1"/>
          <p:nvPr/>
        </p:nvSpPr>
        <p:spPr>
          <a:xfrm>
            <a:off x="6374275" y="1697975"/>
            <a:ext cx="27696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შედეგად კონვოლუცირებული შრე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776" name="Google Shape;776;p43"/>
          <p:cNvGrpSpPr/>
          <p:nvPr/>
        </p:nvGrpSpPr>
        <p:grpSpPr>
          <a:xfrm rot="10800000">
            <a:off x="159357" y="3842671"/>
            <a:ext cx="288601" cy="1096693"/>
            <a:chOff x="1006700" y="2603975"/>
            <a:chExt cx="55450" cy="210700"/>
          </a:xfrm>
        </p:grpSpPr>
        <p:sp>
          <p:nvSpPr>
            <p:cNvPr id="777" name="Google Shape;777;p43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" name="Google Shape;783;p43"/>
          <p:cNvGrpSpPr/>
          <p:nvPr/>
        </p:nvGrpSpPr>
        <p:grpSpPr>
          <a:xfrm>
            <a:off x="8285261" y="293918"/>
            <a:ext cx="524682" cy="488069"/>
            <a:chOff x="827350" y="3629733"/>
            <a:chExt cx="1431600" cy="1332067"/>
          </a:xfrm>
        </p:grpSpPr>
        <p:sp>
          <p:nvSpPr>
            <p:cNvPr id="784" name="Google Shape;784;p4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" name="Google Shape;787;p43"/>
          <p:cNvGrpSpPr/>
          <p:nvPr/>
        </p:nvGrpSpPr>
        <p:grpSpPr>
          <a:xfrm>
            <a:off x="7846540" y="293932"/>
            <a:ext cx="326119" cy="303312"/>
            <a:chOff x="827350" y="3629733"/>
            <a:chExt cx="1431600" cy="1332067"/>
          </a:xfrm>
        </p:grpSpPr>
        <p:sp>
          <p:nvSpPr>
            <p:cNvPr id="788" name="Google Shape;788;p4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91" name="Google Shape;7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225" y="1396573"/>
            <a:ext cx="3176000" cy="2809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2" name="Google Shape;792;p43"/>
          <p:cNvCxnSpPr/>
          <p:nvPr/>
        </p:nvCxnSpPr>
        <p:spPr>
          <a:xfrm>
            <a:off x="2305400" y="2002300"/>
            <a:ext cx="1414500" cy="110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3" name="Google Shape;793;p43"/>
          <p:cNvSpPr txBox="1"/>
          <p:nvPr/>
        </p:nvSpPr>
        <p:spPr>
          <a:xfrm>
            <a:off x="284725" y="1844925"/>
            <a:ext cx="26085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ცალკეული მატრიცა/კერნელი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794" name="Google Shape;794;p43"/>
          <p:cNvCxnSpPr/>
          <p:nvPr/>
        </p:nvCxnSpPr>
        <p:spPr>
          <a:xfrm>
            <a:off x="2461525" y="2433975"/>
            <a:ext cx="514500" cy="82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5" name="Google Shape;795;p43"/>
          <p:cNvCxnSpPr/>
          <p:nvPr/>
        </p:nvCxnSpPr>
        <p:spPr>
          <a:xfrm flipH="1" rot="10800000">
            <a:off x="2360500" y="3178100"/>
            <a:ext cx="771600" cy="39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6" name="Google Shape;796;p43"/>
          <p:cNvCxnSpPr/>
          <p:nvPr/>
        </p:nvCxnSpPr>
        <p:spPr>
          <a:xfrm flipH="1">
            <a:off x="5924275" y="2002300"/>
            <a:ext cx="450000" cy="156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7" name="Google Shape;797;p43"/>
          <p:cNvCxnSpPr/>
          <p:nvPr/>
        </p:nvCxnSpPr>
        <p:spPr>
          <a:xfrm flipH="1" rot="10800000">
            <a:off x="2360500" y="3178100"/>
            <a:ext cx="771600" cy="39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8" name="Google Shape;798;p43"/>
          <p:cNvCxnSpPr/>
          <p:nvPr/>
        </p:nvCxnSpPr>
        <p:spPr>
          <a:xfrm flipH="1">
            <a:off x="5097550" y="3453500"/>
            <a:ext cx="1341000" cy="110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4"/>
          <p:cNvSpPr txBox="1"/>
          <p:nvPr/>
        </p:nvSpPr>
        <p:spPr>
          <a:xfrm>
            <a:off x="6214775" y="2075800"/>
            <a:ext cx="3594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Char char="➔"/>
            </a:pPr>
            <a:r>
              <a:rPr lang="en" sz="2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კერნელი, სტრაიდი  პადდინგი, </a:t>
            </a:r>
            <a:endParaRPr sz="2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Char char="➔"/>
            </a:pPr>
            <a:r>
              <a:rPr lang="en" sz="2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მაქსიმალური გაერთიანება max pooling</a:t>
            </a:r>
            <a:endParaRPr sz="2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Karla"/>
              <a:buChar char="➔"/>
            </a:pPr>
            <a:r>
              <a:rPr lang="en" sz="2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Flattening - კონვოლუციის FC ქსელში გადაყვანა</a:t>
            </a:r>
            <a:endParaRPr sz="2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804" name="Google Shape;8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75" y="1532600"/>
            <a:ext cx="5783100" cy="3610901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44"/>
          <p:cNvSpPr txBox="1"/>
          <p:nvPr>
            <p:ph type="title"/>
          </p:nvPr>
        </p:nvSpPr>
        <p:spPr>
          <a:xfrm>
            <a:off x="719100" y="31955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კონვოლუციური ნეირონული ქსე</a:t>
            </a:r>
            <a:r>
              <a:rPr lang="en"/>
              <a:t>ლის არქიტექტურა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74573"/>
            <a:ext cx="7703999" cy="2963102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45"/>
          <p:cNvSpPr/>
          <p:nvPr/>
        </p:nvSpPr>
        <p:spPr>
          <a:xfrm>
            <a:off x="720000" y="262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Რრეკურენტული ნეირონული ქსელები</a:t>
            </a:r>
            <a:endParaRPr sz="28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12" name="Google Shape;812;p45"/>
          <p:cNvSpPr txBox="1"/>
          <p:nvPr/>
        </p:nvSpPr>
        <p:spPr>
          <a:xfrm>
            <a:off x="720000" y="4417850"/>
            <a:ext cx="770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➔"/>
            </a:pPr>
            <a:r>
              <a:rPr lang="en" sz="2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Hidden State - უნიკალური პარამეტრი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/>
          <p:nvPr/>
        </p:nvSpPr>
        <p:spPr>
          <a:xfrm>
            <a:off x="1727250" y="1228150"/>
            <a:ext cx="5689500" cy="2476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8"/>
          <p:cNvSpPr txBox="1"/>
          <p:nvPr>
            <p:ph type="ctrTitle"/>
          </p:nvPr>
        </p:nvSpPr>
        <p:spPr>
          <a:xfrm>
            <a:off x="1729750" y="1267250"/>
            <a:ext cx="5635800" cy="24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22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900">
                <a:latin typeface="Arial"/>
                <a:ea typeface="Arial"/>
                <a:cs typeface="Arial"/>
                <a:sym typeface="Arial"/>
              </a:rPr>
              <a:t>ღრმა დასწავლა და კომპლექსური ნეირონული ქსელები</a:t>
            </a:r>
            <a:endParaRPr sz="4200"/>
          </a:p>
        </p:txBody>
      </p:sp>
      <p:grpSp>
        <p:nvGrpSpPr>
          <p:cNvPr id="282" name="Google Shape;282;p28"/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283" name="Google Shape;283;p28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28"/>
          <p:cNvGrpSpPr/>
          <p:nvPr/>
        </p:nvGrpSpPr>
        <p:grpSpPr>
          <a:xfrm rot="5400000">
            <a:off x="7769557" y="3906771"/>
            <a:ext cx="288601" cy="1096693"/>
            <a:chOff x="1006700" y="2603975"/>
            <a:chExt cx="55450" cy="210700"/>
          </a:xfrm>
        </p:grpSpPr>
        <p:sp>
          <p:nvSpPr>
            <p:cNvPr id="290" name="Google Shape;290;p28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28"/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297" name="Google Shape;297;p2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28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301" name="Google Shape;301;p2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28"/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305" name="Google Shape;305;p2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" name="Google Shape;308;p28"/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309" name="Google Shape;309;p2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28"/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313" name="Google Shape;313;p2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28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317" name="Google Shape;317;p2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950" y="0"/>
            <a:ext cx="4293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46"/>
          <p:cNvSpPr txBox="1"/>
          <p:nvPr/>
        </p:nvSpPr>
        <p:spPr>
          <a:xfrm>
            <a:off x="0" y="486800"/>
            <a:ext cx="485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გენერატორ-წინააღმდეგობრივი კონვოლუციური ნეირონული ქსელი</a:t>
            </a:r>
            <a:endParaRPr b="1" sz="23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19" name="Google Shape;819;p46"/>
          <p:cNvSpPr txBox="1"/>
          <p:nvPr/>
        </p:nvSpPr>
        <p:spPr>
          <a:xfrm>
            <a:off x="278925" y="2259475"/>
            <a:ext cx="42930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Karla"/>
              <a:buChar char="➔"/>
            </a:pPr>
            <a:r>
              <a:rPr b="1" lang="en" sz="23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გ</a:t>
            </a:r>
            <a:r>
              <a:rPr b="1" lang="en" sz="23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ენერატორი</a:t>
            </a:r>
            <a:endParaRPr b="1" sz="23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Karla"/>
              <a:buChar char="➔"/>
            </a:pPr>
            <a:r>
              <a:rPr b="1" lang="en" sz="23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დისკრიმინატორი</a:t>
            </a:r>
            <a:endParaRPr b="1" sz="23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Karla"/>
              <a:buChar char="➔"/>
            </a:pPr>
            <a:r>
              <a:rPr b="1" lang="en" sz="23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დასწავლა ~ ”შეჯიბრი”</a:t>
            </a:r>
            <a:endParaRPr b="1" sz="23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Karla"/>
              <a:buChar char="➔"/>
            </a:pPr>
            <a:r>
              <a:rPr b="1" lang="en" sz="23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State of Art - ყველაზე აქტუალური ტექნოლოგია</a:t>
            </a:r>
            <a:endParaRPr b="1" sz="23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Karla"/>
              <a:buChar char="➔"/>
            </a:pPr>
            <a:r>
              <a:rPr b="1" lang="en" sz="23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სინთეტიკური მონაცემების ტენდენცია</a:t>
            </a:r>
            <a:endParaRPr b="1" sz="23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7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7"/>
          <p:cNvSpPr txBox="1"/>
          <p:nvPr>
            <p:ph type="title"/>
          </p:nvPr>
        </p:nvSpPr>
        <p:spPr>
          <a:xfrm>
            <a:off x="4480900" y="1910050"/>
            <a:ext cx="4066800" cy="11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პრაქტიკული ნაწილი</a:t>
            </a:r>
            <a:endParaRPr sz="3000"/>
          </a:p>
        </p:txBody>
      </p:sp>
      <p:sp>
        <p:nvSpPr>
          <p:cNvPr id="826" name="Google Shape;826;p47"/>
          <p:cNvSpPr txBox="1"/>
          <p:nvPr>
            <p:ph idx="2" type="title"/>
          </p:nvPr>
        </p:nvSpPr>
        <p:spPr>
          <a:xfrm>
            <a:off x="1797325" y="1872250"/>
            <a:ext cx="1987800" cy="11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827" name="Google Shape;827;p47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828" name="Google Shape;828;p47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4" name="Google Shape;834;p47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835" name="Google Shape;835;p4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8" name="Google Shape;838;p47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839" name="Google Shape;839;p4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" name="Google Shape;842;p47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843" name="Google Shape;843;p4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" name="Google Shape;846;p47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847" name="Google Shape;847;p4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" name="Google Shape;850;p47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851" name="Google Shape;851;p4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" name="Google Shape;854;p47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855" name="Google Shape;855;p47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8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48"/>
          <p:cNvSpPr txBox="1"/>
          <p:nvPr>
            <p:ph idx="6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პრაქტიკული იმპლემენტაცია</a:t>
            </a:r>
            <a:endParaRPr/>
          </a:p>
        </p:txBody>
      </p:sp>
      <p:grpSp>
        <p:nvGrpSpPr>
          <p:cNvPr id="867" name="Google Shape;867;p48"/>
          <p:cNvGrpSpPr/>
          <p:nvPr/>
        </p:nvGrpSpPr>
        <p:grpSpPr>
          <a:xfrm>
            <a:off x="8699757" y="487596"/>
            <a:ext cx="288601" cy="1096693"/>
            <a:chOff x="1006700" y="2603975"/>
            <a:chExt cx="55450" cy="210700"/>
          </a:xfrm>
        </p:grpSpPr>
        <p:sp>
          <p:nvSpPr>
            <p:cNvPr id="868" name="Google Shape;868;p48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8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8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48"/>
          <p:cNvGrpSpPr/>
          <p:nvPr/>
        </p:nvGrpSpPr>
        <p:grpSpPr>
          <a:xfrm rot="5400000">
            <a:off x="759157" y="4251096"/>
            <a:ext cx="288601" cy="1096693"/>
            <a:chOff x="1006700" y="2603975"/>
            <a:chExt cx="55450" cy="210700"/>
          </a:xfrm>
        </p:grpSpPr>
        <p:sp>
          <p:nvSpPr>
            <p:cNvPr id="875" name="Google Shape;875;p48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8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8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8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8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" name="Google Shape;881;p48"/>
          <p:cNvGrpSpPr/>
          <p:nvPr/>
        </p:nvGrpSpPr>
        <p:grpSpPr>
          <a:xfrm>
            <a:off x="6789999" y="3558452"/>
            <a:ext cx="1178637" cy="1096691"/>
            <a:chOff x="827350" y="3629733"/>
            <a:chExt cx="1431600" cy="1332067"/>
          </a:xfrm>
        </p:grpSpPr>
        <p:sp>
          <p:nvSpPr>
            <p:cNvPr id="882" name="Google Shape;882;p4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48"/>
          <p:cNvGrpSpPr/>
          <p:nvPr/>
        </p:nvGrpSpPr>
        <p:grpSpPr>
          <a:xfrm>
            <a:off x="8040164" y="4235971"/>
            <a:ext cx="781224" cy="726909"/>
            <a:chOff x="827350" y="3629733"/>
            <a:chExt cx="1431600" cy="1332067"/>
          </a:xfrm>
        </p:grpSpPr>
        <p:sp>
          <p:nvSpPr>
            <p:cNvPr id="886" name="Google Shape;886;p4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" name="Google Shape;889;p48"/>
          <p:cNvGrpSpPr/>
          <p:nvPr/>
        </p:nvGrpSpPr>
        <p:grpSpPr>
          <a:xfrm>
            <a:off x="142093" y="220619"/>
            <a:ext cx="464268" cy="431989"/>
            <a:chOff x="827350" y="3629733"/>
            <a:chExt cx="1431600" cy="1332067"/>
          </a:xfrm>
        </p:grpSpPr>
        <p:sp>
          <p:nvSpPr>
            <p:cNvPr id="890" name="Google Shape;890;p4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3" name="Google Shape;893;p48"/>
          <p:cNvSpPr/>
          <p:nvPr/>
        </p:nvSpPr>
        <p:spPr>
          <a:xfrm>
            <a:off x="1693825" y="1354700"/>
            <a:ext cx="844200" cy="8283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8"/>
          <p:cNvSpPr/>
          <p:nvPr/>
        </p:nvSpPr>
        <p:spPr>
          <a:xfrm>
            <a:off x="6619450" y="1354700"/>
            <a:ext cx="844200" cy="8283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48"/>
          <p:cNvSpPr/>
          <p:nvPr/>
        </p:nvSpPr>
        <p:spPr>
          <a:xfrm>
            <a:off x="4156638" y="2475975"/>
            <a:ext cx="844200" cy="8283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6" name="Google Shape;896;p48"/>
          <p:cNvGrpSpPr/>
          <p:nvPr/>
        </p:nvGrpSpPr>
        <p:grpSpPr>
          <a:xfrm>
            <a:off x="6830586" y="1583401"/>
            <a:ext cx="421927" cy="370882"/>
            <a:chOff x="-3030525" y="3973150"/>
            <a:chExt cx="293025" cy="257575"/>
          </a:xfrm>
        </p:grpSpPr>
        <p:sp>
          <p:nvSpPr>
            <p:cNvPr id="897" name="Google Shape;897;p48"/>
            <p:cNvSpPr/>
            <p:nvPr/>
          </p:nvSpPr>
          <p:spPr>
            <a:xfrm>
              <a:off x="-3029750" y="397315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-3030525" y="4059000"/>
              <a:ext cx="292225" cy="171725"/>
            </a:xfrm>
            <a:custGeom>
              <a:rect b="b" l="l" r="r" t="t"/>
              <a:pathLst>
                <a:path extrusionOk="0" h="6869" w="11689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" name="Google Shape;899;p48"/>
          <p:cNvGrpSpPr/>
          <p:nvPr/>
        </p:nvGrpSpPr>
        <p:grpSpPr>
          <a:xfrm>
            <a:off x="1904954" y="1559019"/>
            <a:ext cx="421927" cy="419659"/>
            <a:chOff x="-6329100" y="3632100"/>
            <a:chExt cx="293025" cy="291450"/>
          </a:xfrm>
        </p:grpSpPr>
        <p:sp>
          <p:nvSpPr>
            <p:cNvPr id="900" name="Google Shape;900;p48"/>
            <p:cNvSpPr/>
            <p:nvPr/>
          </p:nvSpPr>
          <p:spPr>
            <a:xfrm>
              <a:off x="-6210700" y="3751600"/>
              <a:ext cx="174625" cy="171950"/>
            </a:xfrm>
            <a:custGeom>
              <a:rect b="b" l="l" r="r" t="t"/>
              <a:pathLst>
                <a:path extrusionOk="0" h="6878" w="6985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8"/>
            <p:cNvSpPr/>
            <p:nvPr/>
          </p:nvSpPr>
          <p:spPr>
            <a:xfrm>
              <a:off x="-6272400" y="3691975"/>
              <a:ext cx="136300" cy="135500"/>
            </a:xfrm>
            <a:custGeom>
              <a:rect b="b" l="l" r="r" t="t"/>
              <a:pathLst>
                <a:path extrusionOk="0" h="5420" w="5452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-6329100" y="3632100"/>
              <a:ext cx="257575" cy="256025"/>
            </a:xfrm>
            <a:custGeom>
              <a:rect b="b" l="l" r="r" t="t"/>
              <a:pathLst>
                <a:path extrusionOk="0" h="10241" w="10303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" name="Google Shape;903;p48"/>
          <p:cNvGrpSpPr/>
          <p:nvPr/>
        </p:nvGrpSpPr>
        <p:grpSpPr>
          <a:xfrm>
            <a:off x="4366650" y="2680296"/>
            <a:ext cx="424159" cy="419659"/>
            <a:chOff x="-1182750" y="3962900"/>
            <a:chExt cx="294575" cy="291450"/>
          </a:xfrm>
        </p:grpSpPr>
        <p:sp>
          <p:nvSpPr>
            <p:cNvPr id="904" name="Google Shape;904;p48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1" name="Google Shape;911;p48"/>
          <p:cNvSpPr txBox="1"/>
          <p:nvPr>
            <p:ph type="title"/>
          </p:nvPr>
        </p:nvSpPr>
        <p:spPr>
          <a:xfrm rot="-1114">
            <a:off x="726775" y="2183450"/>
            <a:ext cx="2778300" cy="8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Იინგლისური ასოების გენერაცია</a:t>
            </a:r>
            <a:endParaRPr/>
          </a:p>
        </p:txBody>
      </p:sp>
      <p:sp>
        <p:nvSpPr>
          <p:cNvPr id="912" name="Google Shape;912;p48"/>
          <p:cNvSpPr txBox="1"/>
          <p:nvPr>
            <p:ph idx="2" type="title"/>
          </p:nvPr>
        </p:nvSpPr>
        <p:spPr>
          <a:xfrm>
            <a:off x="3189587" y="3304275"/>
            <a:ext cx="27783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შედეგები</a:t>
            </a:r>
            <a:endParaRPr/>
          </a:p>
        </p:txBody>
      </p:sp>
      <p:sp>
        <p:nvSpPr>
          <p:cNvPr id="913" name="Google Shape;913;p48"/>
          <p:cNvSpPr txBox="1"/>
          <p:nvPr>
            <p:ph idx="3" type="subTitle"/>
          </p:nvPr>
        </p:nvSpPr>
        <p:spPr>
          <a:xfrm>
            <a:off x="3189587" y="4114925"/>
            <a:ext cx="27783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მიღებული მაგალითების ანალიზი და გენერაციული მეთოდის პერსპექტივა</a:t>
            </a:r>
            <a:endParaRPr/>
          </a:p>
        </p:txBody>
      </p:sp>
      <p:sp>
        <p:nvSpPr>
          <p:cNvPr id="914" name="Google Shape;914;p48"/>
          <p:cNvSpPr txBox="1"/>
          <p:nvPr>
            <p:ph idx="5" type="subTitle"/>
          </p:nvPr>
        </p:nvSpPr>
        <p:spPr>
          <a:xfrm>
            <a:off x="5652424" y="3138825"/>
            <a:ext cx="2778300" cy="4842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გენერატორ-წინააღმდეგობრივი კონვოლუციური ნეირონული ქსელის მეშვეობით</a:t>
            </a:r>
            <a:endParaRPr b="1" sz="1300"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15" name="Google Shape;915;p48"/>
          <p:cNvSpPr txBox="1"/>
          <p:nvPr>
            <p:ph idx="4" type="title"/>
          </p:nvPr>
        </p:nvSpPr>
        <p:spPr>
          <a:xfrm>
            <a:off x="5652424" y="2329488"/>
            <a:ext cx="2778300" cy="8283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</a:t>
            </a:r>
            <a:endParaRPr/>
          </a:p>
        </p:txBody>
      </p:sp>
      <p:sp>
        <p:nvSpPr>
          <p:cNvPr id="916" name="Google Shape;916;p48"/>
          <p:cNvSpPr txBox="1"/>
          <p:nvPr>
            <p:ph idx="1" type="subTitle"/>
          </p:nvPr>
        </p:nvSpPr>
        <p:spPr>
          <a:xfrm rot="371">
            <a:off x="726775" y="2991552"/>
            <a:ext cx="27783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გამოყენებულია ფონტების ფოტოების წყარო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22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https://www.kaggle.com/datasets/thomasqazwsxedc/alphabet-characters-fonts-dataset</a:t>
            </a:r>
            <a:endParaRPr sz="12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703100"/>
            <a:ext cx="6288050" cy="44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49"/>
          <p:cNvSpPr/>
          <p:nvPr/>
        </p:nvSpPr>
        <p:spPr>
          <a:xfrm>
            <a:off x="743950" y="835825"/>
            <a:ext cx="1809300" cy="238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49"/>
          <p:cNvSpPr txBox="1"/>
          <p:nvPr/>
        </p:nvSpPr>
        <p:spPr>
          <a:xfrm>
            <a:off x="6657075" y="167575"/>
            <a:ext cx="24891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Github პლატფორმაზე განთავსებულია სამუშაო კოდი </a:t>
            </a:r>
            <a:endParaRPr b="1" sz="19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24" name="Google Shape;924;p49"/>
          <p:cNvSpPr/>
          <p:nvPr/>
        </p:nvSpPr>
        <p:spPr>
          <a:xfrm>
            <a:off x="1677050" y="2411875"/>
            <a:ext cx="1161000" cy="89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9"/>
          <p:cNvSpPr txBox="1"/>
          <p:nvPr/>
        </p:nvSpPr>
        <p:spPr>
          <a:xfrm>
            <a:off x="6429375" y="1242175"/>
            <a:ext cx="2393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https://github.com/Metaphysicist1/Bachelor_Thesis</a:t>
            </a:r>
            <a:endParaRPr sz="16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926" name="Google Shape;926;p49"/>
          <p:cNvCxnSpPr>
            <a:stCxn id="925" idx="1"/>
            <a:endCxn id="922" idx="3"/>
          </p:cNvCxnSpPr>
          <p:nvPr/>
        </p:nvCxnSpPr>
        <p:spPr>
          <a:xfrm rot="10800000">
            <a:off x="2553375" y="955225"/>
            <a:ext cx="3876000" cy="87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7" name="Google Shape;927;p49"/>
          <p:cNvSpPr txBox="1"/>
          <p:nvPr/>
        </p:nvSpPr>
        <p:spPr>
          <a:xfrm>
            <a:off x="6657075" y="3526975"/>
            <a:ext cx="193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სამუშაო</a:t>
            </a:r>
            <a:r>
              <a:rPr lang="en"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ფაილები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928" name="Google Shape;928;p49"/>
          <p:cNvCxnSpPr>
            <a:stCxn id="927" idx="1"/>
          </p:cNvCxnSpPr>
          <p:nvPr/>
        </p:nvCxnSpPr>
        <p:spPr>
          <a:xfrm rot="10800000">
            <a:off x="2966775" y="3040225"/>
            <a:ext cx="3690300" cy="70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15650" cy="30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047" y="3040175"/>
            <a:ext cx="5831953" cy="21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50"/>
          <p:cNvSpPr txBox="1"/>
          <p:nvPr/>
        </p:nvSpPr>
        <p:spPr>
          <a:xfrm>
            <a:off x="5878275" y="606225"/>
            <a:ext cx="304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საჭირო მოდულების იმპორტირება</a:t>
            </a:r>
            <a:endParaRPr sz="17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36" name="Google Shape;936;p50"/>
          <p:cNvSpPr txBox="1"/>
          <p:nvPr/>
        </p:nvSpPr>
        <p:spPr>
          <a:xfrm>
            <a:off x="60550" y="389062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საჭირო კონსტანტების განსაზღვრება</a:t>
            </a:r>
            <a:endParaRPr sz="17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937" name="Google Shape;937;p50"/>
          <p:cNvCxnSpPr/>
          <p:nvPr/>
        </p:nvCxnSpPr>
        <p:spPr>
          <a:xfrm flipH="1">
            <a:off x="3940425" y="1166475"/>
            <a:ext cx="2525700" cy="339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8" name="Google Shape;938;p50"/>
          <p:cNvCxnSpPr/>
          <p:nvPr/>
        </p:nvCxnSpPr>
        <p:spPr>
          <a:xfrm flipH="1" rot="10800000">
            <a:off x="2525825" y="4289000"/>
            <a:ext cx="1076700" cy="7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3975"/>
            <a:ext cx="4803651" cy="289601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4" name="Google Shape;94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633" y="2079288"/>
            <a:ext cx="4340366" cy="3064212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5" name="Google Shape;94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82050"/>
            <a:ext cx="4803649" cy="23614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6" name="Google Shape;94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3650" y="-113975"/>
            <a:ext cx="4340351" cy="21932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7" name="Google Shape;947;p51"/>
          <p:cNvSpPr txBox="1"/>
          <p:nvPr/>
        </p:nvSpPr>
        <p:spPr>
          <a:xfrm>
            <a:off x="1926750" y="2314575"/>
            <a:ext cx="27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დისკრიმინატორ მოდელი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48" name="Google Shape;948;p51"/>
          <p:cNvSpPr txBox="1"/>
          <p:nvPr/>
        </p:nvSpPr>
        <p:spPr>
          <a:xfrm>
            <a:off x="7075675" y="4230450"/>
            <a:ext cx="27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გენერატორ</a:t>
            </a: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მოდელი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49" name="Google Shape;949;p51"/>
          <p:cNvSpPr txBox="1"/>
          <p:nvPr/>
        </p:nvSpPr>
        <p:spPr>
          <a:xfrm>
            <a:off x="2900350" y="4743300"/>
            <a:ext cx="27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სამუშაო ობიექტები 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50" name="Google Shape;950;p51"/>
          <p:cNvSpPr txBox="1"/>
          <p:nvPr/>
        </p:nvSpPr>
        <p:spPr>
          <a:xfrm>
            <a:off x="5575175" y="1065625"/>
            <a:ext cx="35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მონაცემები და მათი ტრანსფორმაცია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Google Shape;9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885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52"/>
          <p:cNvSpPr txBox="1"/>
          <p:nvPr/>
        </p:nvSpPr>
        <p:spPr>
          <a:xfrm>
            <a:off x="5832350" y="1932000"/>
            <a:ext cx="263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2F2F2"/>
                </a:solidFill>
                <a:latin typeface="Karla"/>
                <a:ea typeface="Karla"/>
                <a:cs typeface="Karla"/>
                <a:sym typeface="Karla"/>
              </a:rPr>
              <a:t>დასწავლის პროცესი</a:t>
            </a:r>
            <a:endParaRPr sz="3000">
              <a:solidFill>
                <a:srgbClr val="F2F2F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957" name="Google Shape;95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068" y="3351000"/>
            <a:ext cx="3186668" cy="179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068" y="0"/>
            <a:ext cx="3186668" cy="179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776" y="248000"/>
            <a:ext cx="6868225" cy="47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53"/>
          <p:cNvSpPr/>
          <p:nvPr/>
        </p:nvSpPr>
        <p:spPr>
          <a:xfrm>
            <a:off x="2323775" y="1093000"/>
            <a:ext cx="1405200" cy="24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53"/>
          <p:cNvSpPr/>
          <p:nvPr/>
        </p:nvSpPr>
        <p:spPr>
          <a:xfrm>
            <a:off x="2275775" y="1768950"/>
            <a:ext cx="1405200" cy="24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53"/>
          <p:cNvSpPr/>
          <p:nvPr/>
        </p:nvSpPr>
        <p:spPr>
          <a:xfrm>
            <a:off x="2275775" y="2444900"/>
            <a:ext cx="1563600" cy="24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53"/>
          <p:cNvSpPr/>
          <p:nvPr/>
        </p:nvSpPr>
        <p:spPr>
          <a:xfrm>
            <a:off x="2323775" y="3185150"/>
            <a:ext cx="1563600" cy="24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3"/>
          <p:cNvSpPr/>
          <p:nvPr/>
        </p:nvSpPr>
        <p:spPr>
          <a:xfrm>
            <a:off x="2196575" y="352750"/>
            <a:ext cx="1563600" cy="24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53"/>
          <p:cNvSpPr/>
          <p:nvPr/>
        </p:nvSpPr>
        <p:spPr>
          <a:xfrm>
            <a:off x="2196575" y="3682800"/>
            <a:ext cx="1563600" cy="24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3"/>
          <p:cNvSpPr/>
          <p:nvPr/>
        </p:nvSpPr>
        <p:spPr>
          <a:xfrm>
            <a:off x="2323775" y="4180450"/>
            <a:ext cx="1563600" cy="24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3"/>
          <p:cNvSpPr txBox="1"/>
          <p:nvPr/>
        </p:nvSpPr>
        <p:spPr>
          <a:xfrm>
            <a:off x="128575" y="698050"/>
            <a:ext cx="2067900" cy="4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ერთ ერთი დასწავლის შედეგები: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lnSpc>
                <a:spcPct val="1022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Fréchet inception distance  რომელიც აფასებს გენერაციული მოდელის პერფორმანს ადარებს რეალურ და შექმნილ ნამუშევრებს სპეციალური მეტრიკების გამოთვლით და დამუშავებით.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lnSpc>
                <a:spcPct val="1022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მიღებული რიცხვი უნდა იყოს </a:t>
            </a:r>
            <a:r>
              <a:rPr lang="en" u="sng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მცირე</a:t>
            </a: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54"/>
          <p:cNvPicPr preferRelativeResize="0"/>
          <p:nvPr/>
        </p:nvPicPr>
        <p:blipFill rotWithShape="1">
          <a:blip r:embed="rId3">
            <a:alphaModFix/>
          </a:blip>
          <a:srcRect b="2551" l="0" r="0" t="3304"/>
          <a:stretch/>
        </p:blipFill>
        <p:spPr>
          <a:xfrm>
            <a:off x="6580175" y="454675"/>
            <a:ext cx="2563825" cy="45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54"/>
          <p:cNvPicPr preferRelativeResize="0"/>
          <p:nvPr/>
        </p:nvPicPr>
        <p:blipFill rotWithShape="1">
          <a:blip r:embed="rId4">
            <a:alphaModFix/>
          </a:blip>
          <a:srcRect b="1971" l="0" r="0" t="1410"/>
          <a:stretch/>
        </p:blipFill>
        <p:spPr>
          <a:xfrm>
            <a:off x="3375450" y="468450"/>
            <a:ext cx="2563850" cy="46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54"/>
          <p:cNvPicPr preferRelativeResize="0"/>
          <p:nvPr/>
        </p:nvPicPr>
        <p:blipFill rotWithShape="1">
          <a:blip r:embed="rId5">
            <a:alphaModFix/>
          </a:blip>
          <a:srcRect b="1689" l="0" r="0" t="3379"/>
          <a:stretch/>
        </p:blipFill>
        <p:spPr>
          <a:xfrm>
            <a:off x="170750" y="509350"/>
            <a:ext cx="2563825" cy="45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54"/>
          <p:cNvSpPr txBox="1"/>
          <p:nvPr/>
        </p:nvSpPr>
        <p:spPr>
          <a:xfrm>
            <a:off x="2037000" y="54475"/>
            <a:ext cx="50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შედეგები სხვადასხვა ეტაპზე</a:t>
            </a:r>
            <a:endParaRPr sz="1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5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5"/>
          <p:cNvSpPr txBox="1"/>
          <p:nvPr>
            <p:ph type="title"/>
          </p:nvPr>
        </p:nvSpPr>
        <p:spPr>
          <a:xfrm>
            <a:off x="4491900" y="1910050"/>
            <a:ext cx="3625200" cy="11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დასკვნა</a:t>
            </a:r>
            <a:endParaRPr sz="3000"/>
          </a:p>
        </p:txBody>
      </p:sp>
      <p:sp>
        <p:nvSpPr>
          <p:cNvPr id="986" name="Google Shape;986;p55"/>
          <p:cNvSpPr txBox="1"/>
          <p:nvPr>
            <p:ph idx="2" type="title"/>
          </p:nvPr>
        </p:nvSpPr>
        <p:spPr>
          <a:xfrm>
            <a:off x="1797325" y="1872250"/>
            <a:ext cx="1987800" cy="11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987" name="Google Shape;987;p55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988" name="Google Shape;988;p55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5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5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5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5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5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" name="Google Shape;994;p55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995" name="Google Shape;995;p5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" name="Google Shape;998;p55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999" name="Google Shape;999;p5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2" name="Google Shape;1002;p55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1003" name="Google Shape;1003;p5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6" name="Google Shape;1006;p55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1007" name="Google Shape;1007;p5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0" name="Google Shape;1010;p55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1011" name="Google Shape;1011;p5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" name="Google Shape;1014;p55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1015" name="Google Shape;1015;p55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5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5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5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5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5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9"/>
          <p:cNvSpPr/>
          <p:nvPr/>
        </p:nvSpPr>
        <p:spPr>
          <a:xfrm>
            <a:off x="1475975" y="1282225"/>
            <a:ext cx="780000" cy="5727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9"/>
          <p:cNvSpPr/>
          <p:nvPr/>
        </p:nvSpPr>
        <p:spPr>
          <a:xfrm>
            <a:off x="4182000" y="1282225"/>
            <a:ext cx="780000" cy="5727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6888025" y="1282225"/>
            <a:ext cx="780000" cy="5727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1475975" y="3127475"/>
            <a:ext cx="780000" cy="5727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9"/>
          <p:cNvSpPr/>
          <p:nvPr/>
        </p:nvSpPr>
        <p:spPr>
          <a:xfrm>
            <a:off x="4182000" y="3127475"/>
            <a:ext cx="780000" cy="5727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9"/>
          <p:cNvSpPr/>
          <p:nvPr/>
        </p:nvSpPr>
        <p:spPr>
          <a:xfrm>
            <a:off x="6888025" y="3127475"/>
            <a:ext cx="780000" cy="5727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9"/>
          <p:cNvSpPr txBox="1"/>
          <p:nvPr>
            <p:ph idx="5" type="subTitle"/>
          </p:nvPr>
        </p:nvSpPr>
        <p:spPr>
          <a:xfrm>
            <a:off x="3419250" y="4114632"/>
            <a:ext cx="2305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კოდური იმპლემენტაციის ჩვენება და განხილვა</a:t>
            </a:r>
            <a:endParaRPr/>
          </a:p>
        </p:txBody>
      </p:sp>
      <p:sp>
        <p:nvSpPr>
          <p:cNvPr id="332" name="Google Shape;332;p29"/>
          <p:cNvSpPr txBox="1"/>
          <p:nvPr>
            <p:ph idx="7" type="subTitle"/>
          </p:nvPr>
        </p:nvSpPr>
        <p:spPr>
          <a:xfrm>
            <a:off x="3419251" y="22693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გამოწვევები, მთავარი მოთამაშეები, </a:t>
            </a:r>
            <a:endParaRPr/>
          </a:p>
        </p:txBody>
      </p:sp>
      <p:sp>
        <p:nvSpPr>
          <p:cNvPr id="333" name="Google Shape;333;p29"/>
          <p:cNvSpPr txBox="1"/>
          <p:nvPr>
            <p:ph idx="21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პრეზენტაციის გეგმა</a:t>
            </a:r>
            <a:endParaRPr/>
          </a:p>
        </p:txBody>
      </p:sp>
      <p:sp>
        <p:nvSpPr>
          <p:cNvPr id="334" name="Google Shape;334;p29"/>
          <p:cNvSpPr txBox="1"/>
          <p:nvPr>
            <p:ph idx="8" type="title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5" name="Google Shape;335;p29"/>
          <p:cNvSpPr txBox="1"/>
          <p:nvPr>
            <p:ph idx="9" type="title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36" name="Google Shape;336;p29"/>
          <p:cNvSpPr txBox="1"/>
          <p:nvPr>
            <p:ph idx="15" type="title"/>
          </p:nvPr>
        </p:nvSpPr>
        <p:spPr>
          <a:xfrm>
            <a:off x="6125276" y="3680488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დასკვნა</a:t>
            </a:r>
            <a:endParaRPr/>
          </a:p>
        </p:txBody>
      </p:sp>
      <p:sp>
        <p:nvSpPr>
          <p:cNvPr id="337" name="Google Shape;337;p29"/>
          <p:cNvSpPr txBox="1"/>
          <p:nvPr>
            <p:ph idx="1" type="subTitle"/>
          </p:nvPr>
        </p:nvSpPr>
        <p:spPr>
          <a:xfrm>
            <a:off x="713224" y="22693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ავტორის მოტივაცია, ნაშრომის მნიშვნელობა </a:t>
            </a:r>
            <a:endParaRPr/>
          </a:p>
        </p:txBody>
      </p:sp>
      <p:sp>
        <p:nvSpPr>
          <p:cNvPr id="338" name="Google Shape;338;p29"/>
          <p:cNvSpPr txBox="1"/>
          <p:nvPr>
            <p:ph type="title"/>
          </p:nvPr>
        </p:nvSpPr>
        <p:spPr>
          <a:xfrm>
            <a:off x="713224" y="1835250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ნაშრომის მიზანი</a:t>
            </a:r>
            <a:endParaRPr/>
          </a:p>
        </p:txBody>
      </p:sp>
      <p:sp>
        <p:nvSpPr>
          <p:cNvPr id="339" name="Google Shape;339;p29"/>
          <p:cNvSpPr txBox="1"/>
          <p:nvPr>
            <p:ph idx="2" type="title"/>
          </p:nvPr>
        </p:nvSpPr>
        <p:spPr>
          <a:xfrm>
            <a:off x="713224" y="3680488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ღრმა დასწავლა</a:t>
            </a:r>
            <a:endParaRPr/>
          </a:p>
        </p:txBody>
      </p:sp>
      <p:sp>
        <p:nvSpPr>
          <p:cNvPr id="340" name="Google Shape;340;p29"/>
          <p:cNvSpPr txBox="1"/>
          <p:nvPr>
            <p:ph idx="3" type="subTitle"/>
          </p:nvPr>
        </p:nvSpPr>
        <p:spPr>
          <a:xfrm>
            <a:off x="713224" y="4114613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CNN, RNN, GAN პრეზენტირება და ანალიზი</a:t>
            </a:r>
            <a:endParaRPr/>
          </a:p>
        </p:txBody>
      </p:sp>
      <p:sp>
        <p:nvSpPr>
          <p:cNvPr id="341" name="Google Shape;341;p29"/>
          <p:cNvSpPr txBox="1"/>
          <p:nvPr>
            <p:ph idx="4" type="title"/>
          </p:nvPr>
        </p:nvSpPr>
        <p:spPr>
          <a:xfrm>
            <a:off x="3184563" y="3680500"/>
            <a:ext cx="2787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პ</a:t>
            </a:r>
            <a:r>
              <a:rPr lang="en"/>
              <a:t>რაქტიკული ნაწილი </a:t>
            </a:r>
            <a:endParaRPr/>
          </a:p>
        </p:txBody>
      </p:sp>
      <p:sp>
        <p:nvSpPr>
          <p:cNvPr id="342" name="Google Shape;342;p29"/>
          <p:cNvSpPr txBox="1"/>
          <p:nvPr>
            <p:ph idx="13" type="title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3" name="Google Shape;343;p29"/>
          <p:cNvSpPr txBox="1"/>
          <p:nvPr>
            <p:ph idx="6" type="title"/>
          </p:nvPr>
        </p:nvSpPr>
        <p:spPr>
          <a:xfrm>
            <a:off x="3138750" y="1730850"/>
            <a:ext cx="2927100" cy="6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და XXI საუკუნე</a:t>
            </a:r>
            <a:endParaRPr/>
          </a:p>
        </p:txBody>
      </p:sp>
      <p:sp>
        <p:nvSpPr>
          <p:cNvPr id="344" name="Google Shape;344;p29"/>
          <p:cNvSpPr txBox="1"/>
          <p:nvPr>
            <p:ph idx="14" type="title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5" name="Google Shape;345;p29"/>
          <p:cNvSpPr txBox="1"/>
          <p:nvPr>
            <p:ph idx="16" type="subTitle"/>
          </p:nvPr>
        </p:nvSpPr>
        <p:spPr>
          <a:xfrm>
            <a:off x="6125276" y="4114613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ნაშრომის შეჯამება და სამომავლო ხედვა</a:t>
            </a:r>
            <a:endParaRPr/>
          </a:p>
        </p:txBody>
      </p:sp>
      <p:sp>
        <p:nvSpPr>
          <p:cNvPr id="346" name="Google Shape;346;p29"/>
          <p:cNvSpPr txBox="1"/>
          <p:nvPr>
            <p:ph idx="17" type="title"/>
          </p:nvPr>
        </p:nvSpPr>
        <p:spPr>
          <a:xfrm>
            <a:off x="5827975" y="1856238"/>
            <a:ext cx="2900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Ნნეირონული ქსელები</a:t>
            </a:r>
            <a:endParaRPr/>
          </a:p>
        </p:txBody>
      </p:sp>
      <p:sp>
        <p:nvSpPr>
          <p:cNvPr id="347" name="Google Shape;347;p29"/>
          <p:cNvSpPr txBox="1"/>
          <p:nvPr>
            <p:ph idx="18" type="subTitle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ქსელი მისი დასწავლა და პარამეტრები</a:t>
            </a:r>
            <a:endParaRPr/>
          </a:p>
        </p:txBody>
      </p:sp>
      <p:sp>
        <p:nvSpPr>
          <p:cNvPr id="348" name="Google Shape;348;p29"/>
          <p:cNvSpPr txBox="1"/>
          <p:nvPr>
            <p:ph idx="19" type="title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49" name="Google Shape;349;p29"/>
          <p:cNvSpPr txBox="1"/>
          <p:nvPr>
            <p:ph idx="20" type="title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50" name="Google Shape;350;p29"/>
          <p:cNvGrpSpPr/>
          <p:nvPr/>
        </p:nvGrpSpPr>
        <p:grpSpPr>
          <a:xfrm rot="5400000">
            <a:off x="8179407" y="4316346"/>
            <a:ext cx="288601" cy="1096693"/>
            <a:chOff x="1006700" y="2603975"/>
            <a:chExt cx="55450" cy="210700"/>
          </a:xfrm>
        </p:grpSpPr>
        <p:sp>
          <p:nvSpPr>
            <p:cNvPr id="351" name="Google Shape;351;p29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29"/>
          <p:cNvGrpSpPr/>
          <p:nvPr/>
        </p:nvGrpSpPr>
        <p:grpSpPr>
          <a:xfrm>
            <a:off x="57111" y="583985"/>
            <a:ext cx="520959" cy="484739"/>
            <a:chOff x="827350" y="3629733"/>
            <a:chExt cx="1431600" cy="1332067"/>
          </a:xfrm>
        </p:grpSpPr>
        <p:sp>
          <p:nvSpPr>
            <p:cNvPr id="358" name="Google Shape;358;p2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29"/>
          <p:cNvGrpSpPr/>
          <p:nvPr/>
        </p:nvGrpSpPr>
        <p:grpSpPr>
          <a:xfrm>
            <a:off x="409461" y="85600"/>
            <a:ext cx="409581" cy="381104"/>
            <a:chOff x="827350" y="3629733"/>
            <a:chExt cx="1431600" cy="1332067"/>
          </a:xfrm>
        </p:grpSpPr>
        <p:sp>
          <p:nvSpPr>
            <p:cNvPr id="362" name="Google Shape;362;p2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6"/>
          <p:cNvSpPr/>
          <p:nvPr/>
        </p:nvSpPr>
        <p:spPr>
          <a:xfrm>
            <a:off x="910950" y="1553404"/>
            <a:ext cx="913800" cy="9231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56"/>
          <p:cNvSpPr/>
          <p:nvPr/>
        </p:nvSpPr>
        <p:spPr>
          <a:xfrm>
            <a:off x="910950" y="3102804"/>
            <a:ext cx="913800" cy="9231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6"/>
          <p:cNvSpPr/>
          <p:nvPr/>
        </p:nvSpPr>
        <p:spPr>
          <a:xfrm>
            <a:off x="7319250" y="1553404"/>
            <a:ext cx="913800" cy="9231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6"/>
          <p:cNvSpPr/>
          <p:nvPr/>
        </p:nvSpPr>
        <p:spPr>
          <a:xfrm>
            <a:off x="7319250" y="3102804"/>
            <a:ext cx="913800" cy="9231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6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6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დასკვნითი ანალიზი</a:t>
            </a:r>
            <a:endParaRPr/>
          </a:p>
        </p:txBody>
      </p:sp>
      <p:sp>
        <p:nvSpPr>
          <p:cNvPr id="1031" name="Google Shape;1031;p56"/>
          <p:cNvSpPr txBox="1"/>
          <p:nvPr>
            <p:ph idx="1" type="subTitle"/>
          </p:nvPr>
        </p:nvSpPr>
        <p:spPr>
          <a:xfrm>
            <a:off x="2109048" y="1553404"/>
            <a:ext cx="2315400" cy="457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დასკვნა 1</a:t>
            </a:r>
            <a:endParaRPr/>
          </a:p>
        </p:txBody>
      </p:sp>
      <p:sp>
        <p:nvSpPr>
          <p:cNvPr id="1032" name="Google Shape;1032;p56"/>
          <p:cNvSpPr txBox="1"/>
          <p:nvPr>
            <p:ph idx="2" type="subTitle"/>
          </p:nvPr>
        </p:nvSpPr>
        <p:spPr>
          <a:xfrm>
            <a:off x="2109047" y="1915655"/>
            <a:ext cx="2315400" cy="484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GAN მოდელს შეუძლია  არარსებული ლათინური ანბანის ასოების/ფონტების შექმნა </a:t>
            </a:r>
            <a:endParaRPr/>
          </a:p>
        </p:txBody>
      </p:sp>
      <p:sp>
        <p:nvSpPr>
          <p:cNvPr id="1033" name="Google Shape;1033;p56"/>
          <p:cNvSpPr txBox="1"/>
          <p:nvPr>
            <p:ph idx="4" type="subTitle"/>
          </p:nvPr>
        </p:nvSpPr>
        <p:spPr>
          <a:xfrm>
            <a:off x="4704125" y="1915650"/>
            <a:ext cx="2486400" cy="484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გენერაციული ქსელის კონფიგურაციის მართვის მეშვეობით შესაძლებელია შედეგების დახვეწა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6"/>
          <p:cNvSpPr txBox="1"/>
          <p:nvPr>
            <p:ph idx="3" type="subTitle"/>
          </p:nvPr>
        </p:nvSpPr>
        <p:spPr>
          <a:xfrm>
            <a:off x="4708749" y="1553404"/>
            <a:ext cx="2326200" cy="457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დასკვნა 3</a:t>
            </a:r>
            <a:endParaRPr/>
          </a:p>
        </p:txBody>
      </p:sp>
      <p:sp>
        <p:nvSpPr>
          <p:cNvPr id="1035" name="Google Shape;1035;p56"/>
          <p:cNvSpPr txBox="1"/>
          <p:nvPr>
            <p:ph idx="5" type="subTitle"/>
          </p:nvPr>
        </p:nvSpPr>
        <p:spPr>
          <a:xfrm>
            <a:off x="2109048" y="3102807"/>
            <a:ext cx="2313300" cy="457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დასკვნა 2</a:t>
            </a:r>
            <a:endParaRPr/>
          </a:p>
        </p:txBody>
      </p:sp>
      <p:sp>
        <p:nvSpPr>
          <p:cNvPr id="1036" name="Google Shape;1036;p56"/>
          <p:cNvSpPr txBox="1"/>
          <p:nvPr>
            <p:ph idx="6" type="subTitle"/>
          </p:nvPr>
        </p:nvSpPr>
        <p:spPr>
          <a:xfrm>
            <a:off x="2109047" y="3462836"/>
            <a:ext cx="2313300" cy="484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ხელოვნური ნეირონული ქსელები მთავარი ინოვაცია არის AI ირგვლივ რომელსაც სჭირდება კვლევა და ათვისება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6"/>
          <p:cNvSpPr txBox="1"/>
          <p:nvPr>
            <p:ph idx="7" type="subTitle"/>
          </p:nvPr>
        </p:nvSpPr>
        <p:spPr>
          <a:xfrm>
            <a:off x="4708750" y="3102806"/>
            <a:ext cx="2326200" cy="4572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დასკვნა 4</a:t>
            </a:r>
            <a:endParaRPr/>
          </a:p>
        </p:txBody>
      </p:sp>
      <p:sp>
        <p:nvSpPr>
          <p:cNvPr id="1038" name="Google Shape;1038;p56"/>
          <p:cNvSpPr txBox="1"/>
          <p:nvPr>
            <p:ph idx="8" type="subTitle"/>
          </p:nvPr>
        </p:nvSpPr>
        <p:spPr>
          <a:xfrm>
            <a:off x="4500575" y="3462825"/>
            <a:ext cx="2656800" cy="10011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გენერაციულ-საწინააღმდეგო ქსელები სინთეტიკურ მონაცემების შექმნაში წარმადია. </a:t>
            </a:r>
            <a:endParaRPr sz="1200"/>
          </a:p>
        </p:txBody>
      </p:sp>
      <p:grpSp>
        <p:nvGrpSpPr>
          <p:cNvPr id="1039" name="Google Shape;1039;p56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1040" name="Google Shape;1040;p56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6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6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6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6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6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6" name="Google Shape;1046;p56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1047" name="Google Shape;1047;p5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" name="Google Shape;1050;p56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1051" name="Google Shape;1051;p5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" name="Google Shape;1054;p56"/>
          <p:cNvGrpSpPr/>
          <p:nvPr/>
        </p:nvGrpSpPr>
        <p:grpSpPr>
          <a:xfrm>
            <a:off x="7470189" y="1711803"/>
            <a:ext cx="611927" cy="600334"/>
            <a:chOff x="-1183550" y="3586525"/>
            <a:chExt cx="296175" cy="290550"/>
          </a:xfrm>
        </p:grpSpPr>
        <p:sp>
          <p:nvSpPr>
            <p:cNvPr id="1055" name="Google Shape;1055;p56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6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6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6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6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6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6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6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6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" name="Google Shape;1064;p56"/>
          <p:cNvGrpSpPr/>
          <p:nvPr/>
        </p:nvGrpSpPr>
        <p:grpSpPr>
          <a:xfrm>
            <a:off x="7473431" y="3277917"/>
            <a:ext cx="605419" cy="572906"/>
            <a:chOff x="-1592325" y="3957400"/>
            <a:chExt cx="293025" cy="277275"/>
          </a:xfrm>
        </p:grpSpPr>
        <p:sp>
          <p:nvSpPr>
            <p:cNvPr id="1065" name="Google Shape;1065;p56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6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6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6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" name="Google Shape;1069;p56"/>
          <p:cNvGrpSpPr/>
          <p:nvPr/>
        </p:nvGrpSpPr>
        <p:grpSpPr>
          <a:xfrm>
            <a:off x="1124393" y="1771538"/>
            <a:ext cx="486912" cy="486836"/>
            <a:chOff x="2685825" y="840375"/>
            <a:chExt cx="481900" cy="481825"/>
          </a:xfrm>
        </p:grpSpPr>
        <p:sp>
          <p:nvSpPr>
            <p:cNvPr id="1070" name="Google Shape;1070;p56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1" name="Google Shape;1071;p56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72" name="Google Shape;1072;p56"/>
          <p:cNvGrpSpPr/>
          <p:nvPr/>
        </p:nvGrpSpPr>
        <p:grpSpPr>
          <a:xfrm>
            <a:off x="1124398" y="3320939"/>
            <a:ext cx="486836" cy="486836"/>
            <a:chOff x="4456875" y="1435075"/>
            <a:chExt cx="481825" cy="481825"/>
          </a:xfrm>
        </p:grpSpPr>
        <p:sp>
          <p:nvSpPr>
            <p:cNvPr id="1073" name="Google Shape;1073;p56"/>
            <p:cNvSpPr/>
            <p:nvPr/>
          </p:nvSpPr>
          <p:spPr>
            <a:xfrm>
              <a:off x="4624975" y="1465275"/>
              <a:ext cx="56650" cy="86000"/>
            </a:xfrm>
            <a:custGeom>
              <a:rect b="b" l="l" r="r" t="t"/>
              <a:pathLst>
                <a:path extrusionOk="0" h="3440" w="2266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4" name="Google Shape;1074;p56"/>
            <p:cNvSpPr/>
            <p:nvPr/>
          </p:nvSpPr>
          <p:spPr>
            <a:xfrm>
              <a:off x="4615275" y="1797425"/>
              <a:ext cx="66350" cy="89375"/>
            </a:xfrm>
            <a:custGeom>
              <a:rect b="b" l="l" r="r" t="t"/>
              <a:pathLst>
                <a:path extrusionOk="0" h="3575" w="2654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5" name="Google Shape;1075;p56"/>
            <p:cNvSpPr/>
            <p:nvPr/>
          </p:nvSpPr>
          <p:spPr>
            <a:xfrm>
              <a:off x="4583125" y="15472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6" name="Google Shape;1076;p56"/>
            <p:cNvSpPr/>
            <p:nvPr/>
          </p:nvSpPr>
          <p:spPr>
            <a:xfrm>
              <a:off x="4597950" y="1576075"/>
              <a:ext cx="83675" cy="87525"/>
            </a:xfrm>
            <a:custGeom>
              <a:rect b="b" l="l" r="r" t="t"/>
              <a:pathLst>
                <a:path extrusionOk="0" h="3501" w="3347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7" name="Google Shape;1077;p56"/>
            <p:cNvSpPr/>
            <p:nvPr/>
          </p:nvSpPr>
          <p:spPr>
            <a:xfrm>
              <a:off x="4597650" y="1692175"/>
              <a:ext cx="83975" cy="82450"/>
            </a:xfrm>
            <a:custGeom>
              <a:rect b="b" l="l" r="r" t="t"/>
              <a:pathLst>
                <a:path extrusionOk="0" h="3298" w="3359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8" name="Google Shape;1078;p56"/>
            <p:cNvSpPr/>
            <p:nvPr/>
          </p:nvSpPr>
          <p:spPr>
            <a:xfrm>
              <a:off x="4798050" y="1663575"/>
              <a:ext cx="28475" cy="28250"/>
            </a:xfrm>
            <a:custGeom>
              <a:rect b="b" l="l" r="r" t="t"/>
              <a:pathLst>
                <a:path extrusionOk="0" h="1130" w="1139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9" name="Google Shape;1079;p56"/>
            <p:cNvSpPr/>
            <p:nvPr/>
          </p:nvSpPr>
          <p:spPr>
            <a:xfrm>
              <a:off x="4710200" y="1435075"/>
              <a:ext cx="228500" cy="228525"/>
            </a:xfrm>
            <a:custGeom>
              <a:rect b="b" l="l" r="r" t="t"/>
              <a:pathLst>
                <a:path extrusionOk="0" h="9141" w="914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0" name="Google Shape;1080;p56"/>
            <p:cNvSpPr/>
            <p:nvPr/>
          </p:nvSpPr>
          <p:spPr>
            <a:xfrm>
              <a:off x="4819200" y="1593475"/>
              <a:ext cx="89400" cy="70125"/>
            </a:xfrm>
            <a:custGeom>
              <a:rect b="b" l="l" r="r" t="t"/>
              <a:pathLst>
                <a:path extrusionOk="0" h="2805" w="3576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1" name="Google Shape;1081;p56"/>
            <p:cNvSpPr/>
            <p:nvPr/>
          </p:nvSpPr>
          <p:spPr>
            <a:xfrm>
              <a:off x="4819200" y="1692175"/>
              <a:ext cx="89475" cy="66275"/>
            </a:xfrm>
            <a:custGeom>
              <a:rect b="b" l="l" r="r" t="t"/>
              <a:pathLst>
                <a:path extrusionOk="0" h="2651" w="3579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2" name="Google Shape;1082;p56"/>
            <p:cNvSpPr/>
            <p:nvPr/>
          </p:nvSpPr>
          <p:spPr>
            <a:xfrm>
              <a:off x="4456875" y="1691800"/>
              <a:ext cx="225125" cy="225100"/>
            </a:xfrm>
            <a:custGeom>
              <a:rect b="b" l="l" r="r" t="t"/>
              <a:pathLst>
                <a:path extrusionOk="0" h="9004" w="9005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3" name="Google Shape;1083;p56"/>
            <p:cNvSpPr/>
            <p:nvPr/>
          </p:nvSpPr>
          <p:spPr>
            <a:xfrm>
              <a:off x="4487000" y="1595125"/>
              <a:ext cx="88925" cy="68475"/>
            </a:xfrm>
            <a:custGeom>
              <a:rect b="b" l="l" r="r" t="t"/>
              <a:pathLst>
                <a:path extrusionOk="0" h="2739" w="3557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4" name="Google Shape;1084;p56"/>
            <p:cNvSpPr/>
            <p:nvPr/>
          </p:nvSpPr>
          <p:spPr>
            <a:xfrm>
              <a:off x="4486925" y="1692175"/>
              <a:ext cx="89450" cy="66350"/>
            </a:xfrm>
            <a:custGeom>
              <a:rect b="b" l="l" r="r" t="t"/>
              <a:pathLst>
                <a:path extrusionOk="0" h="2654" w="3578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5" name="Google Shape;1085;p56"/>
            <p:cNvSpPr/>
            <p:nvPr/>
          </p:nvSpPr>
          <p:spPr>
            <a:xfrm>
              <a:off x="4456875" y="1435075"/>
              <a:ext cx="225125" cy="228525"/>
            </a:xfrm>
            <a:custGeom>
              <a:rect b="b" l="l" r="r" t="t"/>
              <a:pathLst>
                <a:path extrusionOk="0" h="9141" w="9005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6" name="Google Shape;1086;p56"/>
            <p:cNvSpPr/>
            <p:nvPr/>
          </p:nvSpPr>
          <p:spPr>
            <a:xfrm>
              <a:off x="4710200" y="1691800"/>
              <a:ext cx="228500" cy="225100"/>
            </a:xfrm>
            <a:custGeom>
              <a:rect b="b" l="l" r="r" t="t"/>
              <a:pathLst>
                <a:path extrusionOk="0" h="9004" w="914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7" name="Google Shape;1087;p56"/>
            <p:cNvSpPr/>
            <p:nvPr/>
          </p:nvSpPr>
          <p:spPr>
            <a:xfrm>
              <a:off x="4710200" y="14652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8" name="Google Shape;1088;p56"/>
            <p:cNvSpPr/>
            <p:nvPr/>
          </p:nvSpPr>
          <p:spPr>
            <a:xfrm>
              <a:off x="4710200" y="1575850"/>
              <a:ext cx="86150" cy="87750"/>
            </a:xfrm>
            <a:custGeom>
              <a:rect b="b" l="l" r="r" t="t"/>
              <a:pathLst>
                <a:path extrusionOk="0" h="3510" w="3446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9" name="Google Shape;1089;p56"/>
            <p:cNvSpPr/>
            <p:nvPr/>
          </p:nvSpPr>
          <p:spPr>
            <a:xfrm>
              <a:off x="4710200" y="17975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90" name="Google Shape;1090;p56"/>
            <p:cNvSpPr/>
            <p:nvPr/>
          </p:nvSpPr>
          <p:spPr>
            <a:xfrm>
              <a:off x="4681975" y="1776400"/>
              <a:ext cx="28250" cy="28350"/>
            </a:xfrm>
            <a:custGeom>
              <a:rect b="b" l="l" r="r" t="t"/>
              <a:pathLst>
                <a:path extrusionOk="0" h="1134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91" name="Google Shape;1091;p56"/>
            <p:cNvSpPr/>
            <p:nvPr/>
          </p:nvSpPr>
          <p:spPr>
            <a:xfrm>
              <a:off x="4710200" y="1692175"/>
              <a:ext cx="86150" cy="82450"/>
            </a:xfrm>
            <a:custGeom>
              <a:rect b="b" l="l" r="r" t="t"/>
              <a:pathLst>
                <a:path extrusionOk="0" h="3298" w="3446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389200"/>
            <a:ext cx="476250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57"/>
          <p:cNvSpPr txBox="1"/>
          <p:nvPr/>
        </p:nvSpPr>
        <p:spPr>
          <a:xfrm>
            <a:off x="2190750" y="127100"/>
            <a:ext cx="4880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AI რევოლუციის ექსპონენციალური განვითარების პარალელურად საჭიროა აქტუალური მიღწევების კვლევა და მათზე ექსპერიმენტების ჩატარება, რათა გაუმჯობესდეს და გამარტივდეს ჩვენი ცხოვრება ნებისმიერ საქმიანობის არეში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8"/>
          <p:cNvSpPr txBox="1"/>
          <p:nvPr/>
        </p:nvSpPr>
        <p:spPr>
          <a:xfrm>
            <a:off x="1786500" y="1986750"/>
            <a:ext cx="557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გმადლობთ ყურადღებისათვის</a:t>
            </a:r>
            <a:endParaRPr sz="26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0"/>
          <p:cNvSpPr txBox="1"/>
          <p:nvPr>
            <p:ph type="title"/>
          </p:nvPr>
        </p:nvSpPr>
        <p:spPr>
          <a:xfrm>
            <a:off x="4491888" y="1910038"/>
            <a:ext cx="3312300" cy="11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ნაშრომის მიზანი</a:t>
            </a:r>
            <a:endParaRPr sz="3000"/>
          </a:p>
        </p:txBody>
      </p:sp>
      <p:sp>
        <p:nvSpPr>
          <p:cNvPr id="371" name="Google Shape;371;p30"/>
          <p:cNvSpPr txBox="1"/>
          <p:nvPr>
            <p:ph idx="2" type="title"/>
          </p:nvPr>
        </p:nvSpPr>
        <p:spPr>
          <a:xfrm>
            <a:off x="1931113" y="1872250"/>
            <a:ext cx="1728900" cy="11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72" name="Google Shape;372;p30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373" name="Google Shape;373;p30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30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380" name="Google Shape;380;p3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" name="Google Shape;383;p30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384" name="Google Shape;384;p3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30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388" name="Google Shape;388;p3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30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392" name="Google Shape;392;p3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30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396" name="Google Shape;396;p3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30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00" name="Google Shape;400;p30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1"/>
          <p:cNvGrpSpPr/>
          <p:nvPr/>
        </p:nvGrpSpPr>
        <p:grpSpPr>
          <a:xfrm>
            <a:off x="1258920" y="1880197"/>
            <a:ext cx="6626165" cy="3263304"/>
            <a:chOff x="2496310" y="3693351"/>
            <a:chExt cx="1342906" cy="688926"/>
          </a:xfrm>
        </p:grpSpPr>
        <p:grpSp>
          <p:nvGrpSpPr>
            <p:cNvPr id="411" name="Google Shape;411;p31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412" name="Google Shape;412;p31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rect b="b" l="l" r="r" t="t"/>
                <a:pathLst>
                  <a:path extrusionOk="0"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18" name="Google Shape;418;p31"/>
              <p:cNvCxnSpPr>
                <a:stCxn id="416" idx="0"/>
              </p:cNvCxnSpPr>
              <p:nvPr/>
            </p:nvCxnSpPr>
            <p:spPr>
              <a:xfrm flipH="1" rot="5400000">
                <a:off x="2741958" y="3724116"/>
                <a:ext cx="68700" cy="200100"/>
              </a:xfrm>
              <a:prstGeom prst="bentConnector2">
                <a:avLst/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9" name="Google Shape;419;p31"/>
              <p:cNvCxnSpPr>
                <a:stCxn id="413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0" name="Google Shape;420;p31"/>
              <p:cNvCxnSpPr>
                <a:stCxn id="414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1" name="Google Shape;421;p31"/>
              <p:cNvCxnSpPr>
                <a:stCxn id="417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2" name="Google Shape;422;p31"/>
              <p:cNvCxnSpPr>
                <a:stCxn id="415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23" name="Google Shape;423;p31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424" name="Google Shape;424;p31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31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31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chemeClr val="lt1"/>
                    </a:solidFill>
                  </a:rPr>
                  <a:t>ნაშრომის მიზანი</a:t>
                </a:r>
                <a:endParaRPr sz="3000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427" name="Google Shape;427;p31"/>
          <p:cNvSpPr txBox="1"/>
          <p:nvPr/>
        </p:nvSpPr>
        <p:spPr>
          <a:xfrm>
            <a:off x="39150" y="3681300"/>
            <a:ext cx="15108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ნეირონული </a:t>
            </a:r>
            <a:r>
              <a:rPr lang="en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ქსელების</a:t>
            </a:r>
            <a:r>
              <a:rPr lang="en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მუშაობის</a:t>
            </a:r>
            <a:r>
              <a:rPr lang="en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ახსნა</a:t>
            </a:r>
            <a:endParaRPr sz="1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28" name="Google Shape;428;p31"/>
          <p:cNvSpPr txBox="1"/>
          <p:nvPr/>
        </p:nvSpPr>
        <p:spPr>
          <a:xfrm>
            <a:off x="7545300" y="4000475"/>
            <a:ext cx="15987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პრაქტიკული </a:t>
            </a:r>
            <a:r>
              <a:rPr lang="en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დავალების</a:t>
            </a:r>
            <a:endParaRPr sz="1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ამოხსნის</a:t>
            </a:r>
            <a:endParaRPr sz="1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ჩვენება</a:t>
            </a:r>
            <a:endParaRPr sz="1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29" name="Google Shape;429;p31"/>
          <p:cNvSpPr txBox="1"/>
          <p:nvPr/>
        </p:nvSpPr>
        <p:spPr>
          <a:xfrm>
            <a:off x="6949100" y="1638275"/>
            <a:ext cx="2194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AI </a:t>
            </a:r>
            <a:r>
              <a:rPr lang="en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რევოლუციის</a:t>
            </a:r>
            <a:r>
              <a:rPr lang="en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გააზრება</a:t>
            </a:r>
            <a:endParaRPr sz="1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0" name="Google Shape;430;p31"/>
          <p:cNvSpPr txBox="1"/>
          <p:nvPr/>
        </p:nvSpPr>
        <p:spPr>
          <a:xfrm>
            <a:off x="3565650" y="771375"/>
            <a:ext cx="20127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უახლოესი</a:t>
            </a:r>
            <a:endParaRPr sz="1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მიღწევების</a:t>
            </a:r>
            <a:endParaRPr sz="1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შესახებ ინფორმირება</a:t>
            </a:r>
            <a:endParaRPr sz="1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1" name="Google Shape;431;p31"/>
          <p:cNvSpPr txBox="1"/>
          <p:nvPr/>
        </p:nvSpPr>
        <p:spPr>
          <a:xfrm>
            <a:off x="115950" y="1803925"/>
            <a:ext cx="2194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ავტორის</a:t>
            </a:r>
            <a:r>
              <a:rPr lang="en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ინტერესების</a:t>
            </a:r>
            <a:r>
              <a:rPr lang="en"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და გამოცდილების თავმოყრა</a:t>
            </a:r>
            <a:endParaRPr sz="1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3"/>
          <p:cNvSpPr txBox="1"/>
          <p:nvPr>
            <p:ph type="title"/>
          </p:nvPr>
        </p:nvSpPr>
        <p:spPr>
          <a:xfrm>
            <a:off x="4491900" y="1910050"/>
            <a:ext cx="3625200" cy="11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AI და XXI საუკუნე</a:t>
            </a:r>
            <a:endParaRPr sz="3000"/>
          </a:p>
        </p:txBody>
      </p:sp>
      <p:sp>
        <p:nvSpPr>
          <p:cNvPr id="442" name="Google Shape;442;p33"/>
          <p:cNvSpPr txBox="1"/>
          <p:nvPr>
            <p:ph idx="2" type="title"/>
          </p:nvPr>
        </p:nvSpPr>
        <p:spPr>
          <a:xfrm>
            <a:off x="1797325" y="1872250"/>
            <a:ext cx="1987800" cy="11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2</a:t>
            </a:r>
            <a:endParaRPr/>
          </a:p>
        </p:txBody>
      </p:sp>
      <p:grpSp>
        <p:nvGrpSpPr>
          <p:cNvPr id="443" name="Google Shape;443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44" name="Google Shape;444;p33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51" name="Google Shape;451;p3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55" name="Google Shape;455;p3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59" name="Google Shape;459;p3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63" name="Google Shape;463;p3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67" name="Google Shape;467;p3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71" name="Google Shape;471;p33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34"/>
          <p:cNvPicPr preferRelativeResize="0"/>
          <p:nvPr/>
        </p:nvPicPr>
        <p:blipFill rotWithShape="1">
          <a:blip r:embed="rId4">
            <a:alphaModFix amt="75000"/>
          </a:blip>
          <a:srcRect b="0" l="11847" r="0" t="10080"/>
          <a:stretch/>
        </p:blipFill>
        <p:spPr>
          <a:xfrm>
            <a:off x="-123825" y="-190500"/>
            <a:ext cx="6008724" cy="37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4"/>
          <p:cNvPicPr preferRelativeResize="0"/>
          <p:nvPr/>
        </p:nvPicPr>
        <p:blipFill rotWithShape="1">
          <a:blip r:embed="rId4">
            <a:alphaModFix amt="75000"/>
          </a:blip>
          <a:srcRect b="0" l="15261" r="0" t="6068"/>
          <a:stretch/>
        </p:blipFill>
        <p:spPr>
          <a:xfrm rot="-10799997">
            <a:off x="4324348" y="1876426"/>
            <a:ext cx="5162552" cy="3543296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4"/>
          <p:cNvSpPr txBox="1"/>
          <p:nvPr>
            <p:ph type="title"/>
          </p:nvPr>
        </p:nvSpPr>
        <p:spPr>
          <a:xfrm rot="300">
            <a:off x="275850" y="753200"/>
            <a:ext cx="3433500" cy="15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 believe you have to be willing to be misunderstood if you’re going to innovate.“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Jeff Bezos </a:t>
            </a:r>
            <a:r>
              <a:rPr lang="en" sz="1300" u="sng"/>
              <a:t>Founder of Amazon</a:t>
            </a:r>
            <a:endParaRPr sz="1300" u="sng"/>
          </a:p>
        </p:txBody>
      </p:sp>
      <p:grpSp>
        <p:nvGrpSpPr>
          <p:cNvPr id="484" name="Google Shape;484;p34"/>
          <p:cNvGrpSpPr/>
          <p:nvPr/>
        </p:nvGrpSpPr>
        <p:grpSpPr>
          <a:xfrm rot="5400000">
            <a:off x="8054157" y="-219079"/>
            <a:ext cx="288601" cy="1096693"/>
            <a:chOff x="1006700" y="2603975"/>
            <a:chExt cx="55450" cy="210700"/>
          </a:xfrm>
        </p:grpSpPr>
        <p:sp>
          <p:nvSpPr>
            <p:cNvPr id="485" name="Google Shape;485;p34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34"/>
          <p:cNvGrpSpPr/>
          <p:nvPr/>
        </p:nvGrpSpPr>
        <p:grpSpPr>
          <a:xfrm>
            <a:off x="8020620" y="875122"/>
            <a:ext cx="820307" cy="763275"/>
            <a:chOff x="827350" y="3629733"/>
            <a:chExt cx="1431600" cy="1332067"/>
          </a:xfrm>
        </p:grpSpPr>
        <p:sp>
          <p:nvSpPr>
            <p:cNvPr id="492" name="Google Shape;492;p34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34"/>
          <p:cNvSpPr txBox="1"/>
          <p:nvPr>
            <p:ph type="title"/>
          </p:nvPr>
        </p:nvSpPr>
        <p:spPr>
          <a:xfrm rot="300">
            <a:off x="275850" y="3229400"/>
            <a:ext cx="3433500" cy="15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მე მჯერა, რომ თქვენ უნდა იყოთ მზად, რომ არასწორად გაგიგებენ, თუ აპირებთ ინოვაციის შექმნას ”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ჯეფ ბეზოსი </a:t>
            </a:r>
            <a:r>
              <a:rPr lang="en" sz="1300" u="sng"/>
              <a:t>ამაზონის დამფუძნებელი</a:t>
            </a:r>
            <a:endParaRPr sz="1300" u="sn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5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5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აქტუალური AI გადაწყვეტილებები</a:t>
            </a:r>
            <a:endParaRPr/>
          </a:p>
        </p:txBody>
      </p:sp>
      <p:graphicFrame>
        <p:nvGraphicFramePr>
          <p:cNvPr id="502" name="Google Shape;502;p35"/>
          <p:cNvGraphicFramePr/>
          <p:nvPr/>
        </p:nvGraphicFramePr>
        <p:xfrm>
          <a:off x="720000" y="138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{89C46E2D-8488-4373-A510-152F06D65445}</a:tableStyleId>
              </a:tblPr>
              <a:tblGrid>
                <a:gridCol w="2451650"/>
                <a:gridCol w="5252350"/>
              </a:tblGrid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accen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NLP</a:t>
                      </a:r>
                      <a:endParaRPr b="1" sz="1100">
                        <a:solidFill>
                          <a:schemeClr val="accen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ბუნებრივი ენის დამუშავება, სენტიმენტალური ანალიზი [Microsoft NLTK] 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RNN, LSTM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accen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Computer Vision</a:t>
                      </a:r>
                      <a:endParaRPr b="1" sz="1100">
                        <a:solidFill>
                          <a:schemeClr val="accen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კომპიუტერული ხედვა, ობიექტების დეტექცია, ვიზუალური დამუშავება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[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OpenCV] 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CNN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accen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GAN</a:t>
                      </a:r>
                      <a:endParaRPr b="1" sz="1100">
                        <a:solidFill>
                          <a:schemeClr val="accen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გენერატორ-წინააღმდეგობრივი 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ნეირონული ქსელი 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GAN, DCGAN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accen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Reinforcement Learning</a:t>
                      </a:r>
                      <a:endParaRPr b="1" sz="1100">
                        <a:solidFill>
                          <a:schemeClr val="accen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AI აგენტების 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ძალისმიერი სწავლება [თამაშები, რობოტექნიკა] [OpenAI Gym] 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RL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accen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Recommendation System</a:t>
                      </a:r>
                      <a:endParaRPr b="1" sz="1100">
                        <a:solidFill>
                          <a:schemeClr val="accen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სარეკომენდაციო პროგნოზირების მექანიზმი 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Classic  Machine Learning Algorithms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accen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Complex deep learning </a:t>
                      </a:r>
                      <a:endParaRPr b="1" sz="1100">
                        <a:solidFill>
                          <a:schemeClr val="accen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გ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ადაწყვეტილებათა  კომბინაცია რომელიც ქმნის კომპლექსურ მოდელს 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Hybrid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503" name="Google Shape;503;p35"/>
          <p:cNvGrpSpPr/>
          <p:nvPr/>
        </p:nvGrpSpPr>
        <p:grpSpPr>
          <a:xfrm>
            <a:off x="216232" y="3830296"/>
            <a:ext cx="288601" cy="1096693"/>
            <a:chOff x="1006700" y="2603975"/>
            <a:chExt cx="55450" cy="210700"/>
          </a:xfrm>
        </p:grpSpPr>
        <p:sp>
          <p:nvSpPr>
            <p:cNvPr id="504" name="Google Shape;504;p35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35"/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511" name="Google Shape;511;p3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35"/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515" name="Google Shape;515;p3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8" name="Google Shape;5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3502325"/>
            <a:ext cx="3852000" cy="16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502325"/>
            <a:ext cx="3852000" cy="16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yber-Futuristic AI Technology Thesis Defense by Slidesgo">
  <a:themeElements>
    <a:clrScheme name="Simple Light">
      <a:dk1>
        <a:srgbClr val="031126"/>
      </a:dk1>
      <a:lt1>
        <a:srgbClr val="FFFFFF"/>
      </a:lt1>
      <a:dk2>
        <a:srgbClr val="10355F"/>
      </a:dk2>
      <a:lt2>
        <a:srgbClr val="3B8794"/>
      </a:lt2>
      <a:accent1>
        <a:srgbClr val="51AF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